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40" r:id="rId1"/>
  </p:sldMasterIdLst>
  <p:notesMasterIdLst>
    <p:notesMasterId r:id="rId54"/>
  </p:notesMasterIdLst>
  <p:sldIdLst>
    <p:sldId id="256" r:id="rId2"/>
    <p:sldId id="257" r:id="rId3"/>
    <p:sldId id="258" r:id="rId4"/>
    <p:sldId id="259" r:id="rId5"/>
    <p:sldId id="261" r:id="rId6"/>
    <p:sldId id="303" r:id="rId7"/>
    <p:sldId id="262" r:id="rId8"/>
    <p:sldId id="26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9" r:id="rId43"/>
    <p:sldId id="340" r:id="rId44"/>
    <p:sldId id="341" r:id="rId45"/>
    <p:sldId id="337" r:id="rId46"/>
    <p:sldId id="338" r:id="rId47"/>
    <p:sldId id="342" r:id="rId48"/>
    <p:sldId id="343" r:id="rId49"/>
    <p:sldId id="344" r:id="rId50"/>
    <p:sldId id="345" r:id="rId51"/>
    <p:sldId id="346" r:id="rId52"/>
    <p:sldId id="347" r:id="rId53"/>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p:cViewPr varScale="1">
        <p:scale>
          <a:sx n="121" d="100"/>
          <a:sy n="121" d="100"/>
        </p:scale>
        <p:origin x="51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2F473DF-D023-9C47-A7F9-874CFAEFAF98}" type="datetimeFigureOut">
              <a:rPr lang="en-US" smtClean="0"/>
              <a:t>1/15/24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DA1C247-1CE7-494C-99F4-2FE2ED26A9A1}" type="slidenum">
              <a:rPr lang="en-US" smtClean="0"/>
              <a:t>‹#›</a:t>
            </a:fld>
            <a:endParaRPr lang="en-US"/>
          </a:p>
        </p:txBody>
      </p:sp>
    </p:spTree>
    <p:extLst>
      <p:ext uri="{BB962C8B-B14F-4D97-AF65-F5344CB8AC3E}">
        <p14:creationId xmlns:p14="http://schemas.microsoft.com/office/powerpoint/2010/main" val="175457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a:t>
            </a:fld>
            <a:endParaRPr lang="en-US"/>
          </a:p>
        </p:txBody>
      </p:sp>
    </p:spTree>
    <p:extLst>
      <p:ext uri="{BB962C8B-B14F-4D97-AF65-F5344CB8AC3E}">
        <p14:creationId xmlns:p14="http://schemas.microsoft.com/office/powerpoint/2010/main" val="4015886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17</a:t>
            </a:fld>
            <a:endParaRPr lang="en-US"/>
          </a:p>
        </p:txBody>
      </p:sp>
    </p:spTree>
    <p:extLst>
      <p:ext uri="{BB962C8B-B14F-4D97-AF65-F5344CB8AC3E}">
        <p14:creationId xmlns:p14="http://schemas.microsoft.com/office/powerpoint/2010/main" val="2445390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18</a:t>
            </a:fld>
            <a:endParaRPr lang="en-US"/>
          </a:p>
        </p:txBody>
      </p:sp>
    </p:spTree>
    <p:extLst>
      <p:ext uri="{BB962C8B-B14F-4D97-AF65-F5344CB8AC3E}">
        <p14:creationId xmlns:p14="http://schemas.microsoft.com/office/powerpoint/2010/main" val="3884064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19</a:t>
            </a:fld>
            <a:endParaRPr lang="en-US"/>
          </a:p>
        </p:txBody>
      </p:sp>
    </p:spTree>
    <p:extLst>
      <p:ext uri="{BB962C8B-B14F-4D97-AF65-F5344CB8AC3E}">
        <p14:creationId xmlns:p14="http://schemas.microsoft.com/office/powerpoint/2010/main" val="217087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20</a:t>
            </a:fld>
            <a:endParaRPr lang="en-US"/>
          </a:p>
        </p:txBody>
      </p:sp>
    </p:spTree>
    <p:extLst>
      <p:ext uri="{BB962C8B-B14F-4D97-AF65-F5344CB8AC3E}">
        <p14:creationId xmlns:p14="http://schemas.microsoft.com/office/powerpoint/2010/main" val="178146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21</a:t>
            </a:fld>
            <a:endParaRPr lang="en-US"/>
          </a:p>
        </p:txBody>
      </p:sp>
    </p:spTree>
    <p:extLst>
      <p:ext uri="{BB962C8B-B14F-4D97-AF65-F5344CB8AC3E}">
        <p14:creationId xmlns:p14="http://schemas.microsoft.com/office/powerpoint/2010/main" val="244203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22</a:t>
            </a:fld>
            <a:endParaRPr lang="en-US"/>
          </a:p>
        </p:txBody>
      </p:sp>
    </p:spTree>
    <p:extLst>
      <p:ext uri="{BB962C8B-B14F-4D97-AF65-F5344CB8AC3E}">
        <p14:creationId xmlns:p14="http://schemas.microsoft.com/office/powerpoint/2010/main" val="3906235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23</a:t>
            </a:fld>
            <a:endParaRPr lang="en-US"/>
          </a:p>
        </p:txBody>
      </p:sp>
    </p:spTree>
    <p:extLst>
      <p:ext uri="{BB962C8B-B14F-4D97-AF65-F5344CB8AC3E}">
        <p14:creationId xmlns:p14="http://schemas.microsoft.com/office/powerpoint/2010/main" val="783619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24</a:t>
            </a:fld>
            <a:endParaRPr lang="en-US"/>
          </a:p>
        </p:txBody>
      </p:sp>
    </p:spTree>
    <p:extLst>
      <p:ext uri="{BB962C8B-B14F-4D97-AF65-F5344CB8AC3E}">
        <p14:creationId xmlns:p14="http://schemas.microsoft.com/office/powerpoint/2010/main" val="3302454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25</a:t>
            </a:fld>
            <a:endParaRPr lang="en-US"/>
          </a:p>
        </p:txBody>
      </p:sp>
    </p:spTree>
    <p:extLst>
      <p:ext uri="{BB962C8B-B14F-4D97-AF65-F5344CB8AC3E}">
        <p14:creationId xmlns:p14="http://schemas.microsoft.com/office/powerpoint/2010/main" val="252278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26</a:t>
            </a:fld>
            <a:endParaRPr lang="en-US"/>
          </a:p>
        </p:txBody>
      </p:sp>
    </p:spTree>
    <p:extLst>
      <p:ext uri="{BB962C8B-B14F-4D97-AF65-F5344CB8AC3E}">
        <p14:creationId xmlns:p14="http://schemas.microsoft.com/office/powerpoint/2010/main" val="2736943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a:t>
            </a:fld>
            <a:endParaRPr lang="en-US"/>
          </a:p>
        </p:txBody>
      </p:sp>
    </p:spTree>
    <p:extLst>
      <p:ext uri="{BB962C8B-B14F-4D97-AF65-F5344CB8AC3E}">
        <p14:creationId xmlns:p14="http://schemas.microsoft.com/office/powerpoint/2010/main" val="2445994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27</a:t>
            </a:fld>
            <a:endParaRPr lang="en-US"/>
          </a:p>
        </p:txBody>
      </p:sp>
    </p:spTree>
    <p:extLst>
      <p:ext uri="{BB962C8B-B14F-4D97-AF65-F5344CB8AC3E}">
        <p14:creationId xmlns:p14="http://schemas.microsoft.com/office/powerpoint/2010/main" val="1676211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28</a:t>
            </a:fld>
            <a:endParaRPr lang="en-US"/>
          </a:p>
        </p:txBody>
      </p:sp>
    </p:spTree>
    <p:extLst>
      <p:ext uri="{BB962C8B-B14F-4D97-AF65-F5344CB8AC3E}">
        <p14:creationId xmlns:p14="http://schemas.microsoft.com/office/powerpoint/2010/main" val="2573909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29</a:t>
            </a:fld>
            <a:endParaRPr lang="en-US"/>
          </a:p>
        </p:txBody>
      </p:sp>
    </p:spTree>
    <p:extLst>
      <p:ext uri="{BB962C8B-B14F-4D97-AF65-F5344CB8AC3E}">
        <p14:creationId xmlns:p14="http://schemas.microsoft.com/office/powerpoint/2010/main" val="408923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30</a:t>
            </a:fld>
            <a:endParaRPr lang="en-US"/>
          </a:p>
        </p:txBody>
      </p:sp>
    </p:spTree>
    <p:extLst>
      <p:ext uri="{BB962C8B-B14F-4D97-AF65-F5344CB8AC3E}">
        <p14:creationId xmlns:p14="http://schemas.microsoft.com/office/powerpoint/2010/main" val="989268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31</a:t>
            </a:fld>
            <a:endParaRPr lang="en-US"/>
          </a:p>
        </p:txBody>
      </p:sp>
    </p:spTree>
    <p:extLst>
      <p:ext uri="{BB962C8B-B14F-4D97-AF65-F5344CB8AC3E}">
        <p14:creationId xmlns:p14="http://schemas.microsoft.com/office/powerpoint/2010/main" val="1040786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32</a:t>
            </a:fld>
            <a:endParaRPr lang="en-US"/>
          </a:p>
        </p:txBody>
      </p:sp>
    </p:spTree>
    <p:extLst>
      <p:ext uri="{BB962C8B-B14F-4D97-AF65-F5344CB8AC3E}">
        <p14:creationId xmlns:p14="http://schemas.microsoft.com/office/powerpoint/2010/main" val="1091228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33</a:t>
            </a:fld>
            <a:endParaRPr lang="en-US"/>
          </a:p>
        </p:txBody>
      </p:sp>
    </p:spTree>
    <p:extLst>
      <p:ext uri="{BB962C8B-B14F-4D97-AF65-F5344CB8AC3E}">
        <p14:creationId xmlns:p14="http://schemas.microsoft.com/office/powerpoint/2010/main" val="3664493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34</a:t>
            </a:fld>
            <a:endParaRPr lang="en-US"/>
          </a:p>
        </p:txBody>
      </p:sp>
    </p:spTree>
    <p:extLst>
      <p:ext uri="{BB962C8B-B14F-4D97-AF65-F5344CB8AC3E}">
        <p14:creationId xmlns:p14="http://schemas.microsoft.com/office/powerpoint/2010/main" val="3285216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35</a:t>
            </a:fld>
            <a:endParaRPr lang="en-US"/>
          </a:p>
        </p:txBody>
      </p:sp>
    </p:spTree>
    <p:extLst>
      <p:ext uri="{BB962C8B-B14F-4D97-AF65-F5344CB8AC3E}">
        <p14:creationId xmlns:p14="http://schemas.microsoft.com/office/powerpoint/2010/main" val="3661933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36</a:t>
            </a:fld>
            <a:endParaRPr lang="en-US"/>
          </a:p>
        </p:txBody>
      </p:sp>
    </p:spTree>
    <p:extLst>
      <p:ext uri="{BB962C8B-B14F-4D97-AF65-F5344CB8AC3E}">
        <p14:creationId xmlns:p14="http://schemas.microsoft.com/office/powerpoint/2010/main" val="268350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8</a:t>
            </a:fld>
            <a:endParaRPr lang="en-US"/>
          </a:p>
        </p:txBody>
      </p:sp>
    </p:spTree>
    <p:extLst>
      <p:ext uri="{BB962C8B-B14F-4D97-AF65-F5344CB8AC3E}">
        <p14:creationId xmlns:p14="http://schemas.microsoft.com/office/powerpoint/2010/main" val="580745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37</a:t>
            </a:fld>
            <a:endParaRPr lang="en-US"/>
          </a:p>
        </p:txBody>
      </p:sp>
    </p:spTree>
    <p:extLst>
      <p:ext uri="{BB962C8B-B14F-4D97-AF65-F5344CB8AC3E}">
        <p14:creationId xmlns:p14="http://schemas.microsoft.com/office/powerpoint/2010/main" val="1221900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38</a:t>
            </a:fld>
            <a:endParaRPr lang="en-US"/>
          </a:p>
        </p:txBody>
      </p:sp>
    </p:spTree>
    <p:extLst>
      <p:ext uri="{BB962C8B-B14F-4D97-AF65-F5344CB8AC3E}">
        <p14:creationId xmlns:p14="http://schemas.microsoft.com/office/powerpoint/2010/main" val="350950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39</a:t>
            </a:fld>
            <a:endParaRPr lang="en-US"/>
          </a:p>
        </p:txBody>
      </p:sp>
    </p:spTree>
    <p:extLst>
      <p:ext uri="{BB962C8B-B14F-4D97-AF65-F5344CB8AC3E}">
        <p14:creationId xmlns:p14="http://schemas.microsoft.com/office/powerpoint/2010/main" val="2045239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40</a:t>
            </a:fld>
            <a:endParaRPr lang="en-US"/>
          </a:p>
        </p:txBody>
      </p:sp>
    </p:spTree>
    <p:extLst>
      <p:ext uri="{BB962C8B-B14F-4D97-AF65-F5344CB8AC3E}">
        <p14:creationId xmlns:p14="http://schemas.microsoft.com/office/powerpoint/2010/main" val="2783082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41</a:t>
            </a:fld>
            <a:endParaRPr lang="en-US"/>
          </a:p>
        </p:txBody>
      </p:sp>
    </p:spTree>
    <p:extLst>
      <p:ext uri="{BB962C8B-B14F-4D97-AF65-F5344CB8AC3E}">
        <p14:creationId xmlns:p14="http://schemas.microsoft.com/office/powerpoint/2010/main" val="1671239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42</a:t>
            </a:fld>
            <a:endParaRPr lang="en-US"/>
          </a:p>
        </p:txBody>
      </p:sp>
    </p:spTree>
    <p:extLst>
      <p:ext uri="{BB962C8B-B14F-4D97-AF65-F5344CB8AC3E}">
        <p14:creationId xmlns:p14="http://schemas.microsoft.com/office/powerpoint/2010/main" val="3015935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43</a:t>
            </a:fld>
            <a:endParaRPr lang="en-US"/>
          </a:p>
        </p:txBody>
      </p:sp>
    </p:spTree>
    <p:extLst>
      <p:ext uri="{BB962C8B-B14F-4D97-AF65-F5344CB8AC3E}">
        <p14:creationId xmlns:p14="http://schemas.microsoft.com/office/powerpoint/2010/main" val="1982260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44</a:t>
            </a:fld>
            <a:endParaRPr lang="en-US"/>
          </a:p>
        </p:txBody>
      </p:sp>
    </p:spTree>
    <p:extLst>
      <p:ext uri="{BB962C8B-B14F-4D97-AF65-F5344CB8AC3E}">
        <p14:creationId xmlns:p14="http://schemas.microsoft.com/office/powerpoint/2010/main" val="1369409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45</a:t>
            </a:fld>
            <a:endParaRPr lang="en-US"/>
          </a:p>
        </p:txBody>
      </p:sp>
    </p:spTree>
    <p:extLst>
      <p:ext uri="{BB962C8B-B14F-4D97-AF65-F5344CB8AC3E}">
        <p14:creationId xmlns:p14="http://schemas.microsoft.com/office/powerpoint/2010/main" val="527911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46</a:t>
            </a:fld>
            <a:endParaRPr lang="en-US"/>
          </a:p>
        </p:txBody>
      </p:sp>
    </p:spTree>
    <p:extLst>
      <p:ext uri="{BB962C8B-B14F-4D97-AF65-F5344CB8AC3E}">
        <p14:creationId xmlns:p14="http://schemas.microsoft.com/office/powerpoint/2010/main" val="128431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11</a:t>
            </a:fld>
            <a:endParaRPr lang="en-US"/>
          </a:p>
        </p:txBody>
      </p:sp>
    </p:spTree>
    <p:extLst>
      <p:ext uri="{BB962C8B-B14F-4D97-AF65-F5344CB8AC3E}">
        <p14:creationId xmlns:p14="http://schemas.microsoft.com/office/powerpoint/2010/main" val="115967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47</a:t>
            </a:fld>
            <a:endParaRPr lang="en-US"/>
          </a:p>
        </p:txBody>
      </p:sp>
    </p:spTree>
    <p:extLst>
      <p:ext uri="{BB962C8B-B14F-4D97-AF65-F5344CB8AC3E}">
        <p14:creationId xmlns:p14="http://schemas.microsoft.com/office/powerpoint/2010/main" val="1639990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48</a:t>
            </a:fld>
            <a:endParaRPr lang="en-US"/>
          </a:p>
        </p:txBody>
      </p:sp>
    </p:spTree>
    <p:extLst>
      <p:ext uri="{BB962C8B-B14F-4D97-AF65-F5344CB8AC3E}">
        <p14:creationId xmlns:p14="http://schemas.microsoft.com/office/powerpoint/2010/main" val="1070790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49</a:t>
            </a:fld>
            <a:endParaRPr lang="en-US"/>
          </a:p>
        </p:txBody>
      </p:sp>
    </p:spTree>
    <p:extLst>
      <p:ext uri="{BB962C8B-B14F-4D97-AF65-F5344CB8AC3E}">
        <p14:creationId xmlns:p14="http://schemas.microsoft.com/office/powerpoint/2010/main" val="988370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50</a:t>
            </a:fld>
            <a:endParaRPr lang="en-US"/>
          </a:p>
        </p:txBody>
      </p:sp>
    </p:spTree>
    <p:extLst>
      <p:ext uri="{BB962C8B-B14F-4D97-AF65-F5344CB8AC3E}">
        <p14:creationId xmlns:p14="http://schemas.microsoft.com/office/powerpoint/2010/main" val="2870737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51</a:t>
            </a:fld>
            <a:endParaRPr lang="en-US"/>
          </a:p>
        </p:txBody>
      </p:sp>
    </p:spTree>
    <p:extLst>
      <p:ext uri="{BB962C8B-B14F-4D97-AF65-F5344CB8AC3E}">
        <p14:creationId xmlns:p14="http://schemas.microsoft.com/office/powerpoint/2010/main" val="1492337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52</a:t>
            </a:fld>
            <a:endParaRPr lang="en-US"/>
          </a:p>
        </p:txBody>
      </p:sp>
    </p:spTree>
    <p:extLst>
      <p:ext uri="{BB962C8B-B14F-4D97-AF65-F5344CB8AC3E}">
        <p14:creationId xmlns:p14="http://schemas.microsoft.com/office/powerpoint/2010/main" val="1663894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12</a:t>
            </a:fld>
            <a:endParaRPr lang="en-US"/>
          </a:p>
        </p:txBody>
      </p:sp>
    </p:spTree>
    <p:extLst>
      <p:ext uri="{BB962C8B-B14F-4D97-AF65-F5344CB8AC3E}">
        <p14:creationId xmlns:p14="http://schemas.microsoft.com/office/powerpoint/2010/main" val="1172930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13</a:t>
            </a:fld>
            <a:endParaRPr lang="en-US"/>
          </a:p>
        </p:txBody>
      </p:sp>
    </p:spTree>
    <p:extLst>
      <p:ext uri="{BB962C8B-B14F-4D97-AF65-F5344CB8AC3E}">
        <p14:creationId xmlns:p14="http://schemas.microsoft.com/office/powerpoint/2010/main" val="41691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14</a:t>
            </a:fld>
            <a:endParaRPr lang="en-US"/>
          </a:p>
        </p:txBody>
      </p:sp>
    </p:spTree>
    <p:extLst>
      <p:ext uri="{BB962C8B-B14F-4D97-AF65-F5344CB8AC3E}">
        <p14:creationId xmlns:p14="http://schemas.microsoft.com/office/powerpoint/2010/main" val="4001825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15</a:t>
            </a:fld>
            <a:endParaRPr lang="en-US"/>
          </a:p>
        </p:txBody>
      </p:sp>
    </p:spTree>
    <p:extLst>
      <p:ext uri="{BB962C8B-B14F-4D97-AF65-F5344CB8AC3E}">
        <p14:creationId xmlns:p14="http://schemas.microsoft.com/office/powerpoint/2010/main" val="18313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1C247-1CE7-494C-99F4-2FE2ED26A9A1}" type="slidenum">
              <a:rPr lang="en-US" smtClean="0"/>
              <a:t>16</a:t>
            </a:fld>
            <a:endParaRPr lang="en-US"/>
          </a:p>
        </p:txBody>
      </p:sp>
    </p:spTree>
    <p:extLst>
      <p:ext uri="{BB962C8B-B14F-4D97-AF65-F5344CB8AC3E}">
        <p14:creationId xmlns:p14="http://schemas.microsoft.com/office/powerpoint/2010/main" val="3650454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7068027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67018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045835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4056539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56332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15691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331657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146672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06525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83991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59516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424296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27311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926431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856243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015511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1/15/24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1580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1/15/24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208792733"/>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j1-j1/AppliedDataScienceCapston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j1-j1/AppliedDataScienceCapstone/blob/mai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j1-j1/AppliedDataScienceCapston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1-j1/AppliedDataScienceCapstone/blob/ma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j1-j1/AppliedDataScienceCapstone/blob/ma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217517" y="3657600"/>
            <a:ext cx="9875520" cy="0"/>
          </a:xfrm>
          <a:custGeom>
            <a:avLst/>
            <a:gdLst/>
            <a:ahLst/>
            <a:cxnLst/>
            <a:rect l="l" t="t" r="r" b="b"/>
            <a:pathLst>
              <a:path w="9875520">
                <a:moveTo>
                  <a:pt x="0" y="0"/>
                </a:moveTo>
                <a:lnTo>
                  <a:pt x="9875520" y="0"/>
                </a:lnTo>
              </a:path>
            </a:pathLst>
          </a:custGeom>
          <a:ln w="6096">
            <a:solidFill>
              <a:srgbClr val="7D7D7D"/>
            </a:solidFill>
          </a:ln>
        </p:spPr>
        <p:txBody>
          <a:bodyPr wrap="square" lIns="0" tIns="0" rIns="0" bIns="0" rtlCol="0"/>
          <a:lstStyle/>
          <a:p>
            <a:endParaRPr/>
          </a:p>
        </p:txBody>
      </p:sp>
      <p:sp>
        <p:nvSpPr>
          <p:cNvPr id="6" name="object 6"/>
          <p:cNvSpPr txBox="1">
            <a:spLocks noGrp="1"/>
          </p:cNvSpPr>
          <p:nvPr>
            <p:ph idx="1"/>
          </p:nvPr>
        </p:nvSpPr>
        <p:spPr>
          <a:xfrm>
            <a:off x="1171575" y="873794"/>
            <a:ext cx="9848849" cy="2589365"/>
          </a:xfrm>
          <a:prstGeom prst="rect">
            <a:avLst/>
          </a:prstGeom>
        </p:spPr>
        <p:txBody>
          <a:bodyPr vert="horz" wrap="square" lIns="0" tIns="481523" rIns="0" bIns="0" rtlCol="0">
            <a:spAutoFit/>
          </a:bodyPr>
          <a:lstStyle/>
          <a:p>
            <a:pPr marL="0" marR="5080" indent="0" algn="ctr">
              <a:lnSpc>
                <a:spcPts val="8200"/>
              </a:lnSpc>
              <a:spcBef>
                <a:spcPts val="1540"/>
              </a:spcBef>
              <a:buNone/>
            </a:pPr>
            <a:r>
              <a:rPr lang="en-US" sz="9000" spc="-535" dirty="0">
                <a:latin typeface="Bahnschrift Light SemiCondensed" panose="020B0502040204020203" pitchFamily="34" charset="0"/>
              </a:rPr>
              <a:t>Applied </a:t>
            </a:r>
            <a:r>
              <a:rPr sz="9000" spc="-535" dirty="0">
                <a:latin typeface="Bahnschrift Light SemiCondensed" panose="020B0502040204020203" pitchFamily="34" charset="0"/>
              </a:rPr>
              <a:t>Data </a:t>
            </a:r>
            <a:r>
              <a:rPr sz="9000" spc="-630" dirty="0">
                <a:latin typeface="Bahnschrift Light SemiCondensed" panose="020B0502040204020203" pitchFamily="34" charset="0"/>
              </a:rPr>
              <a:t>Science</a:t>
            </a:r>
            <a:r>
              <a:rPr sz="9000" spc="-869" dirty="0">
                <a:latin typeface="Bahnschrift Light SemiCondensed" panose="020B0502040204020203" pitchFamily="34" charset="0"/>
              </a:rPr>
              <a:t> </a:t>
            </a:r>
            <a:r>
              <a:rPr sz="9000" spc="-565" dirty="0">
                <a:latin typeface="Bahnschrift Light SemiCondensed" panose="020B0502040204020203" pitchFamily="34" charset="0"/>
              </a:rPr>
              <a:t>Capstone  </a:t>
            </a:r>
            <a:r>
              <a:rPr sz="9000" spc="-360" dirty="0">
                <a:latin typeface="Bahnschrift Light SemiCondensed" panose="020B0502040204020203" pitchFamily="34" charset="0"/>
              </a:rPr>
              <a:t>Project</a:t>
            </a:r>
          </a:p>
        </p:txBody>
      </p:sp>
      <p:sp>
        <p:nvSpPr>
          <p:cNvPr id="7" name="object 7"/>
          <p:cNvSpPr txBox="1"/>
          <p:nvPr/>
        </p:nvSpPr>
        <p:spPr>
          <a:xfrm>
            <a:off x="1171576" y="4076633"/>
            <a:ext cx="10454006" cy="1907573"/>
          </a:xfrm>
          <a:prstGeom prst="rect">
            <a:avLst/>
          </a:prstGeom>
        </p:spPr>
        <p:txBody>
          <a:bodyPr vert="horz" wrap="square" lIns="0" tIns="108585" rIns="0" bIns="0" rtlCol="0">
            <a:spAutoFit/>
          </a:bodyPr>
          <a:lstStyle/>
          <a:p>
            <a:pPr marL="12700">
              <a:lnSpc>
                <a:spcPct val="100000"/>
              </a:lnSpc>
              <a:spcBef>
                <a:spcPts val="855"/>
              </a:spcBef>
            </a:pPr>
            <a:r>
              <a:rPr lang="en-US" sz="2400" spc="-175" dirty="0">
                <a:solidFill>
                  <a:schemeClr val="accent2">
                    <a:lumMod val="20000"/>
                    <a:lumOff val="80000"/>
                  </a:schemeClr>
                </a:solidFill>
                <a:latin typeface="Courier New" panose="02070309020205020404" pitchFamily="49" charset="0"/>
                <a:cs typeface="Arial"/>
              </a:rPr>
              <a:t>By: </a:t>
            </a:r>
          </a:p>
          <a:p>
            <a:pPr marL="12700">
              <a:lnSpc>
                <a:spcPct val="100000"/>
              </a:lnSpc>
              <a:spcBef>
                <a:spcPts val="855"/>
              </a:spcBef>
            </a:pPr>
            <a:r>
              <a:rPr lang="en-US" sz="2400" spc="-175" dirty="0">
                <a:solidFill>
                  <a:schemeClr val="accent2">
                    <a:lumMod val="20000"/>
                    <a:lumOff val="80000"/>
                  </a:schemeClr>
                </a:solidFill>
                <a:latin typeface="Courier New" panose="02070309020205020404" pitchFamily="49" charset="0"/>
                <a:cs typeface="Arial"/>
              </a:rPr>
              <a:t>JUAN JUAN</a:t>
            </a:r>
            <a:endParaRPr sz="2400" dirty="0">
              <a:solidFill>
                <a:schemeClr val="accent2">
                  <a:lumMod val="20000"/>
                  <a:lumOff val="80000"/>
                </a:schemeClr>
              </a:solidFill>
              <a:latin typeface="Courier New" panose="02070309020205020404" pitchFamily="49" charset="0"/>
              <a:cs typeface="Arial"/>
            </a:endParaRPr>
          </a:p>
          <a:p>
            <a:pPr marL="12700">
              <a:lnSpc>
                <a:spcPct val="100000"/>
              </a:lnSpc>
              <a:spcBef>
                <a:spcPts val="755"/>
              </a:spcBef>
            </a:pPr>
            <a:r>
              <a:rPr lang="en-IN" sz="2400" spc="70" dirty="0">
                <a:solidFill>
                  <a:schemeClr val="accent2">
                    <a:lumMod val="20000"/>
                    <a:lumOff val="80000"/>
                  </a:schemeClr>
                </a:solidFill>
                <a:latin typeface="Courier New" panose="02070309020205020404" pitchFamily="49" charset="0"/>
                <a:cs typeface="Arial"/>
                <a:hlinkClick r:id="rId3">
                  <a:extLst>
                    <a:ext uri="{A12FA001-AC4F-418D-AE19-62706E023703}">
                      <ahyp:hlinkClr xmlns:ahyp="http://schemas.microsoft.com/office/drawing/2018/hyperlinkcolor" val="tx"/>
                    </a:ext>
                  </a:extLst>
                </a:hlinkClick>
              </a:rPr>
              <a:t>https://github.com/j1-j1/AppliedDataScienceCapstone</a:t>
            </a:r>
            <a:endParaRPr lang="en-IN" sz="2400" spc="70" dirty="0">
              <a:solidFill>
                <a:schemeClr val="accent2">
                  <a:lumMod val="20000"/>
                  <a:lumOff val="80000"/>
                </a:schemeClr>
              </a:solidFill>
              <a:latin typeface="Courier New" panose="02070309020205020404" pitchFamily="49" charset="0"/>
              <a:cs typeface="Arial"/>
            </a:endParaRPr>
          </a:p>
          <a:p>
            <a:pPr marL="12700">
              <a:lnSpc>
                <a:spcPct val="100000"/>
              </a:lnSpc>
              <a:spcBef>
                <a:spcPts val="755"/>
              </a:spcBef>
            </a:pPr>
            <a:r>
              <a:rPr lang="en-US" sz="2400" spc="130" dirty="0">
                <a:solidFill>
                  <a:schemeClr val="accent2">
                    <a:lumMod val="20000"/>
                    <a:lumOff val="80000"/>
                  </a:schemeClr>
                </a:solidFill>
                <a:latin typeface="Courier New" panose="02070309020205020404" pitchFamily="49" charset="0"/>
                <a:cs typeface="Arial"/>
              </a:rPr>
              <a:t>January 15, 2024</a:t>
            </a:r>
            <a:endParaRPr sz="2400" dirty="0">
              <a:solidFill>
                <a:schemeClr val="accent2">
                  <a:lumMod val="20000"/>
                  <a:lumOff val="80000"/>
                </a:schemeClr>
              </a:solidFill>
              <a:latin typeface="Courier New" panose="02070309020205020404" pitchFamily="49" charset="0"/>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10</a:t>
            </a:fld>
            <a:endParaRPr sz="105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data WRANGLING</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73911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Conversion of outcomes into Training Labels wherein the value is 0 if first state did not land successfully and value of 1 if it landed successfully.</a:t>
            </a:r>
          </a:p>
          <a:p>
            <a:pPr marL="12700" algn="just">
              <a:lnSpc>
                <a:spcPct val="100000"/>
              </a:lnSpc>
              <a:spcBef>
                <a:spcPts val="795"/>
              </a:spcBef>
              <a:tabLst>
                <a:tab pos="240665" algn="l"/>
                <a:tab pos="241300" algn="l"/>
              </a:tabLst>
            </a:pPr>
            <a:endParaRPr lang="en-US" sz="1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From the dataset collected, the number of launches on each site was calculated.  As each launch aims to a dedicated orbit, the number and occurrence of each orbit was calculated.</a:t>
            </a:r>
          </a:p>
          <a:p>
            <a:pPr marL="12700" algn="just">
              <a:lnSpc>
                <a:spcPct val="100000"/>
              </a:lnSpc>
              <a:spcBef>
                <a:spcPts val="795"/>
              </a:spcBef>
              <a:tabLst>
                <a:tab pos="240665" algn="l"/>
                <a:tab pos="241300" algn="l"/>
              </a:tabLst>
            </a:pPr>
            <a:endParaRPr lang="en-US" sz="1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number and occurrence of mission outcomes of the orbits was calculated with ‘True Ocean’ means successfully landed to a specific part of the ocean and ‘False Ocean’ to unsuccessful. Other outcomes include True RTLS, False RTLS, True ASDS, False ASDS, None ASDS and None None, the latter representing failure to land.</a:t>
            </a:r>
          </a:p>
        </p:txBody>
      </p:sp>
      <p:sp>
        <p:nvSpPr>
          <p:cNvPr id="2" name="object 54">
            <a:extLst>
              <a:ext uri="{FF2B5EF4-FFF2-40B4-BE49-F238E27FC236}">
                <a16:creationId xmlns:a16="http://schemas.microsoft.com/office/drawing/2014/main" id="{E4A126FC-FAC0-BE63-1A80-474F8DAA5E4E}"/>
              </a:ext>
            </a:extLst>
          </p:cNvPr>
          <p:cNvSpPr txBox="1"/>
          <p:nvPr/>
        </p:nvSpPr>
        <p:spPr>
          <a:xfrm>
            <a:off x="800362" y="5886112"/>
            <a:ext cx="10096238"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labs-jupyter-spacex-Data%20wrangling.ipynb</a:t>
            </a:r>
            <a:endParaRPr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244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11</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err="1">
                <a:uFill>
                  <a:solidFill>
                    <a:srgbClr val="7D7D7D"/>
                  </a:solidFill>
                </a:uFill>
                <a:latin typeface="Bahnschrift" panose="020B0502040204020203" pitchFamily="34" charset="0"/>
              </a:rPr>
              <a:t>eda</a:t>
            </a:r>
            <a:r>
              <a:rPr lang="en-US" u="sng" dirty="0">
                <a:uFill>
                  <a:solidFill>
                    <a:srgbClr val="7D7D7D"/>
                  </a:solidFill>
                </a:uFill>
                <a:latin typeface="Bahnschrift" panose="020B0502040204020203" pitchFamily="34" charset="0"/>
              </a:rPr>
              <a:t> with data visualization</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535467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Exploratory Data Analysis was done through data visualization in order to illustrate the prediction if the Falcon 9 first stage will land successfully.  Variables that are included are the Flight Number, Payload Mass, Launch Site, Orbit, Class and the Year.</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Visual plots (i.e. Scatterplots, Line Charts, and Bar plots) were done on Flight Number vs. Payload Mass, Flight Number vs. Launch Site, Payload Mass vs. Launch Site, Orbit vs. Success Rate, Flight Number vs. Orbit, Payload vs. Orbit, and the Success Yearly Trend.  These data visualizations compare the relationships and trend between the variable and is useful in the machine learning training model.</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2" name="object 54">
            <a:extLst>
              <a:ext uri="{FF2B5EF4-FFF2-40B4-BE49-F238E27FC236}">
                <a16:creationId xmlns:a16="http://schemas.microsoft.com/office/drawing/2014/main" id="{E4A126FC-FAC0-BE63-1A80-474F8DAA5E4E}"/>
              </a:ext>
            </a:extLst>
          </p:cNvPr>
          <p:cNvSpPr txBox="1"/>
          <p:nvPr/>
        </p:nvSpPr>
        <p:spPr>
          <a:xfrm>
            <a:off x="800362" y="5886112"/>
            <a:ext cx="10096238"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jupyter</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eda</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dataviz.ipynb.jupyterlite.ipynb</a:t>
            </a:r>
            <a:endParaRPr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8616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12</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err="1">
                <a:uFill>
                  <a:solidFill>
                    <a:srgbClr val="7D7D7D"/>
                  </a:solidFill>
                </a:uFill>
                <a:latin typeface="Bahnschrift" panose="020B0502040204020203" pitchFamily="34" charset="0"/>
              </a:rPr>
              <a:t>eda</a:t>
            </a:r>
            <a:r>
              <a:rPr lang="en-US" u="sng" dirty="0">
                <a:uFill>
                  <a:solidFill>
                    <a:srgbClr val="7D7D7D"/>
                  </a:solidFill>
                </a:uFill>
                <a:latin typeface="Bahnschrift" panose="020B0502040204020203" pitchFamily="34" charset="0"/>
              </a:rPr>
              <a:t> with SQL</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328749"/>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Loading the SpaceX dataset (which includes the record for each payload carried during the SpaceX mission into space), in order to query useful tables of information for the Exploratory Data Analysis.</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To aid in the data analysis, SQL queries were made to show information that are needed and show trends and relationships between the variables in the dataset.</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information obtained through SQL queries include Launch Sites, Mission Outcomes, Payload Mass, Booster versions and Landing Outcomes.</a:t>
            </a:r>
          </a:p>
        </p:txBody>
      </p:sp>
      <p:sp>
        <p:nvSpPr>
          <p:cNvPr id="2" name="object 54">
            <a:extLst>
              <a:ext uri="{FF2B5EF4-FFF2-40B4-BE49-F238E27FC236}">
                <a16:creationId xmlns:a16="http://schemas.microsoft.com/office/drawing/2014/main" id="{E4A126FC-FAC0-BE63-1A80-474F8DAA5E4E}"/>
              </a:ext>
            </a:extLst>
          </p:cNvPr>
          <p:cNvSpPr txBox="1"/>
          <p:nvPr/>
        </p:nvSpPr>
        <p:spPr>
          <a:xfrm>
            <a:off x="800362" y="5886112"/>
            <a:ext cx="10096238"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jupyter</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eda</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sql-coursera_sqllite.ipynb</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8206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13</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interactive visual map with folium</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636526"/>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Location, location, location.  The success rate of a launch would depend on factors like payload mass, orbit type among others.  But the location and proximities of the launch site is also critical to success.</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Using Folium, interactive maps were created to visualize the SpaceX dataset in aid of finding an optimal location for the launch site which involves various factors.  These include proximity to various key locations like Railways, Highways, Coastal Area, and Cities.</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This interactive maps helps to visualize successful landings in relation to launch site location.</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lab_jupyter_launch_site_location.jupyterlite.ipynb</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2883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14</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dashboard with </a:t>
            </a:r>
            <a:r>
              <a:rPr lang="en-US" u="sng" dirty="0" err="1">
                <a:uFill>
                  <a:solidFill>
                    <a:srgbClr val="7D7D7D"/>
                  </a:solidFill>
                </a:uFill>
                <a:latin typeface="Bahnschrift" panose="020B0502040204020203" pitchFamily="34" charset="0"/>
              </a:rPr>
              <a:t>plotly</a:t>
            </a:r>
            <a:r>
              <a:rPr lang="en-US" u="sng" dirty="0">
                <a:uFill>
                  <a:solidFill>
                    <a:srgbClr val="7D7D7D"/>
                  </a:solidFill>
                </a:uFill>
                <a:latin typeface="Bahnschrift" panose="020B0502040204020203" pitchFamily="34" charset="0"/>
              </a:rPr>
              <a:t> dash</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636526"/>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A web-based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Plotly</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Dash Application was done to perform interactive visual data analysis using the SpaceX launch dataset.  The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Plotly</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Dash application contains interactive elements like a dropdown menu list and a range slider in order to visualize in real-time data in the form of a pie chart and a scatter point chart.</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Pie chart visualizes the distribution of successful landings across the launch site wherein individual launch site success rates could be selected.</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Scatterplot visualizes the relationship of Launch Sites, Payload Mass and Booster version in relation to success.</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spacex_dash_app.py</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3919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FAC8F39-C7DB-7C6A-459B-AB4FCC1A3EEA}"/>
              </a:ext>
            </a:extLst>
          </p:cNvPr>
          <p:cNvSpPr txBox="1">
            <a:spLocks/>
          </p:cNvSpPr>
          <p:nvPr/>
        </p:nvSpPr>
        <p:spPr>
          <a:xfrm>
            <a:off x="685800" y="228600"/>
            <a:ext cx="10131425" cy="1740733"/>
          </a:xfrm>
          <a:prstGeom prst="rect">
            <a:avLst/>
          </a:prstGeom>
          <a:effectLst/>
        </p:spPr>
        <p:txBody>
          <a:bodyPr vert="horz" wrap="square" lIns="0" tIns="626618" rIns="0" bIns="0" rtlCol="0" anchor="ctr">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68910">
              <a:spcBef>
                <a:spcPts val="100"/>
              </a:spcBef>
              <a:tabLst>
                <a:tab pos="10140315" algn="l"/>
              </a:tabLst>
            </a:pPr>
            <a:r>
              <a:rPr lang="en-US" u="sng" dirty="0">
                <a:uFill>
                  <a:solidFill>
                    <a:srgbClr val="7D7D7D"/>
                  </a:solidFill>
                </a:uFill>
                <a:latin typeface="Bahnschrift" panose="020B0502040204020203" pitchFamily="34" charset="0"/>
              </a:rPr>
              <a:t>Machine learning Prediction analysis</a:t>
            </a:r>
            <a:br>
              <a:rPr lang="en-US" u="sng" dirty="0">
                <a:uFill>
                  <a:solidFill>
                    <a:srgbClr val="7D7D7D"/>
                  </a:solidFill>
                </a:uFill>
                <a:latin typeface="Bahnschrift" panose="020B0502040204020203" pitchFamily="34" charset="0"/>
              </a:rPr>
            </a:br>
            <a:endParaRPr lang="en-US" u="sng" dirty="0">
              <a:uFill>
                <a:solidFill>
                  <a:srgbClr val="7D7D7D"/>
                </a:solidFill>
              </a:uFill>
            </a:endParaRPr>
          </a:p>
        </p:txBody>
      </p:sp>
      <p:sp>
        <p:nvSpPr>
          <p:cNvPr id="3" name="object 4">
            <a:extLst>
              <a:ext uri="{FF2B5EF4-FFF2-40B4-BE49-F238E27FC236}">
                <a16:creationId xmlns:a16="http://schemas.microsoft.com/office/drawing/2014/main" id="{2D5C0C18-84E4-3E1E-A8E3-44288FB835AB}"/>
              </a:ext>
            </a:extLst>
          </p:cNvPr>
          <p:cNvSpPr txBox="1"/>
          <p:nvPr/>
        </p:nvSpPr>
        <p:spPr>
          <a:xfrm>
            <a:off x="1216025" y="1586573"/>
            <a:ext cx="9601200" cy="106631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EDA process and determining Training Labels: </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58" name="object 4">
            <a:extLst>
              <a:ext uri="{FF2B5EF4-FFF2-40B4-BE49-F238E27FC236}">
                <a16:creationId xmlns:a16="http://schemas.microsoft.com/office/drawing/2014/main" id="{A7AF35DF-E6F8-150F-91DB-A0C0AB3FF655}"/>
              </a:ext>
            </a:extLst>
          </p:cNvPr>
          <p:cNvSpPr txBox="1"/>
          <p:nvPr/>
        </p:nvSpPr>
        <p:spPr>
          <a:xfrm>
            <a:off x="1423111" y="2461511"/>
            <a:ext cx="1414189" cy="1086836"/>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Load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DataFrame</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from csv file</a:t>
            </a:r>
          </a:p>
        </p:txBody>
      </p:sp>
      <p:cxnSp>
        <p:nvCxnSpPr>
          <p:cNvPr id="60" name="Straight Arrow Connector 59">
            <a:extLst>
              <a:ext uri="{FF2B5EF4-FFF2-40B4-BE49-F238E27FC236}">
                <a16:creationId xmlns:a16="http://schemas.microsoft.com/office/drawing/2014/main" id="{3CE24D0E-234F-B719-8231-642BFA8031DA}"/>
              </a:ext>
            </a:extLst>
          </p:cNvPr>
          <p:cNvCxnSpPr>
            <a:cxnSpLocks/>
            <a:stCxn id="58" idx="3"/>
          </p:cNvCxnSpPr>
          <p:nvPr/>
        </p:nvCxnSpPr>
        <p:spPr>
          <a:xfrm>
            <a:off x="2837300" y="3004929"/>
            <a:ext cx="433279" cy="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bject 4">
            <a:extLst>
              <a:ext uri="{FF2B5EF4-FFF2-40B4-BE49-F238E27FC236}">
                <a16:creationId xmlns:a16="http://schemas.microsoft.com/office/drawing/2014/main" id="{43B2B763-F802-9041-66B1-7019A1821FEE}"/>
              </a:ext>
            </a:extLst>
          </p:cNvPr>
          <p:cNvSpPr txBox="1"/>
          <p:nvPr/>
        </p:nvSpPr>
        <p:spPr>
          <a:xfrm>
            <a:off x="3308678" y="2515455"/>
            <a:ext cx="1686363"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create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Numpy</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array from Class in data</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63" name="Straight Arrow Connector 62">
            <a:extLst>
              <a:ext uri="{FF2B5EF4-FFF2-40B4-BE49-F238E27FC236}">
                <a16:creationId xmlns:a16="http://schemas.microsoft.com/office/drawing/2014/main" id="{60D87B94-DFCE-A093-A51B-1E4C0B7FB76C}"/>
              </a:ext>
            </a:extLst>
          </p:cNvPr>
          <p:cNvCxnSpPr>
            <a:cxnSpLocks/>
          </p:cNvCxnSpPr>
          <p:nvPr/>
        </p:nvCxnSpPr>
        <p:spPr>
          <a:xfrm>
            <a:off x="4995041" y="3064002"/>
            <a:ext cx="496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bject 4">
            <a:extLst>
              <a:ext uri="{FF2B5EF4-FFF2-40B4-BE49-F238E27FC236}">
                <a16:creationId xmlns:a16="http://schemas.microsoft.com/office/drawing/2014/main" id="{B3A5D564-1F22-B03B-BC12-2FCE709266E7}"/>
              </a:ext>
            </a:extLst>
          </p:cNvPr>
          <p:cNvSpPr txBox="1"/>
          <p:nvPr/>
        </p:nvSpPr>
        <p:spPr>
          <a:xfrm>
            <a:off x="5525266" y="2698362"/>
            <a:ext cx="1942334" cy="1086836"/>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Standardize data and transform using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StandardScaler</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67" name="object 4">
            <a:extLst>
              <a:ext uri="{FF2B5EF4-FFF2-40B4-BE49-F238E27FC236}">
                <a16:creationId xmlns:a16="http://schemas.microsoft.com/office/drawing/2014/main" id="{5A03BCB8-C15E-8CDB-E428-1B0B247339AF}"/>
              </a:ext>
            </a:extLst>
          </p:cNvPr>
          <p:cNvSpPr txBox="1"/>
          <p:nvPr/>
        </p:nvSpPr>
        <p:spPr>
          <a:xfrm>
            <a:off x="8115299" y="2588385"/>
            <a:ext cx="2099770"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Split data to Training and Test Datasets</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68" name="Straight Arrow Connector 67">
            <a:extLst>
              <a:ext uri="{FF2B5EF4-FFF2-40B4-BE49-F238E27FC236}">
                <a16:creationId xmlns:a16="http://schemas.microsoft.com/office/drawing/2014/main" id="{23D2E687-A942-186E-2796-5B74B38C8ADB}"/>
              </a:ext>
            </a:extLst>
          </p:cNvPr>
          <p:cNvCxnSpPr>
            <a:cxnSpLocks/>
          </p:cNvCxnSpPr>
          <p:nvPr/>
        </p:nvCxnSpPr>
        <p:spPr>
          <a:xfrm>
            <a:off x="7467600" y="3008691"/>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bject 4">
            <a:extLst>
              <a:ext uri="{FF2B5EF4-FFF2-40B4-BE49-F238E27FC236}">
                <a16:creationId xmlns:a16="http://schemas.microsoft.com/office/drawing/2014/main" id="{098C2F44-99A3-BF2D-BC22-0CD23391EC62}"/>
              </a:ext>
            </a:extLst>
          </p:cNvPr>
          <p:cNvSpPr txBox="1"/>
          <p:nvPr/>
        </p:nvSpPr>
        <p:spPr>
          <a:xfrm>
            <a:off x="5596430" y="4044240"/>
            <a:ext cx="2099770" cy="1086836"/>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GridSearchCV</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to find best parameters form dictionary</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71" name="object 4">
            <a:extLst>
              <a:ext uri="{FF2B5EF4-FFF2-40B4-BE49-F238E27FC236}">
                <a16:creationId xmlns:a16="http://schemas.microsoft.com/office/drawing/2014/main" id="{5529AC02-D54B-FCAF-C38F-7876375BCFF7}"/>
              </a:ext>
            </a:extLst>
          </p:cNvPr>
          <p:cNvSpPr txBox="1"/>
          <p:nvPr/>
        </p:nvSpPr>
        <p:spPr>
          <a:xfrm>
            <a:off x="8115298" y="4044241"/>
            <a:ext cx="2099769" cy="594393"/>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Assign labels to the split dataset</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72" name="Straight Arrow Connector 71">
            <a:extLst>
              <a:ext uri="{FF2B5EF4-FFF2-40B4-BE49-F238E27FC236}">
                <a16:creationId xmlns:a16="http://schemas.microsoft.com/office/drawing/2014/main" id="{C1CEAE92-0EA4-BA59-7774-84C52A3EAE5B}"/>
              </a:ext>
            </a:extLst>
          </p:cNvPr>
          <p:cNvCxnSpPr>
            <a:cxnSpLocks/>
            <a:stCxn id="67" idx="2"/>
            <a:endCxn id="71" idx="0"/>
          </p:cNvCxnSpPr>
          <p:nvPr/>
        </p:nvCxnSpPr>
        <p:spPr>
          <a:xfrm flipH="1">
            <a:off x="9165183" y="3429000"/>
            <a:ext cx="1" cy="615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FF1258-6A90-AA4F-8C76-E589F8459778}"/>
              </a:ext>
            </a:extLst>
          </p:cNvPr>
          <p:cNvCxnSpPr>
            <a:cxnSpLocks/>
          </p:cNvCxnSpPr>
          <p:nvPr/>
        </p:nvCxnSpPr>
        <p:spPr>
          <a:xfrm flipH="1">
            <a:off x="7696200" y="4464548"/>
            <a:ext cx="4190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AABBF8-F4DE-FAF2-5ADD-303F4C7B3C61}"/>
              </a:ext>
            </a:extLst>
          </p:cNvPr>
          <p:cNvCxnSpPr>
            <a:cxnSpLocks/>
          </p:cNvCxnSpPr>
          <p:nvPr/>
        </p:nvCxnSpPr>
        <p:spPr>
          <a:xfrm flipH="1">
            <a:off x="5191562" y="4443804"/>
            <a:ext cx="372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bject 4">
            <a:extLst>
              <a:ext uri="{FF2B5EF4-FFF2-40B4-BE49-F238E27FC236}">
                <a16:creationId xmlns:a16="http://schemas.microsoft.com/office/drawing/2014/main" id="{91D6D034-EF82-D1E2-F5A3-ECFAEB5A74A2}"/>
              </a:ext>
            </a:extLst>
          </p:cNvPr>
          <p:cNvSpPr txBox="1"/>
          <p:nvPr/>
        </p:nvSpPr>
        <p:spPr>
          <a:xfrm>
            <a:off x="3026818" y="4023661"/>
            <a:ext cx="2099770" cy="1333057"/>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Calculate the accuracy on the test data, Confusion Matrix for all models</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81" name="object 4">
            <a:extLst>
              <a:ext uri="{FF2B5EF4-FFF2-40B4-BE49-F238E27FC236}">
                <a16:creationId xmlns:a16="http://schemas.microsoft.com/office/drawing/2014/main" id="{AD63F79C-23A1-DA42-6199-0DDC930FF946}"/>
              </a:ext>
            </a:extLst>
          </p:cNvPr>
          <p:cNvSpPr txBox="1"/>
          <p:nvPr/>
        </p:nvSpPr>
        <p:spPr>
          <a:xfrm>
            <a:off x="533400" y="4269882"/>
            <a:ext cx="2099770"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Create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Barplot</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to compare scores from models</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85" name="Straight Arrow Connector 84">
            <a:extLst>
              <a:ext uri="{FF2B5EF4-FFF2-40B4-BE49-F238E27FC236}">
                <a16:creationId xmlns:a16="http://schemas.microsoft.com/office/drawing/2014/main" id="{09BB7D41-9D67-B9BE-0E00-EC19EE97E023}"/>
              </a:ext>
            </a:extLst>
          </p:cNvPr>
          <p:cNvCxnSpPr>
            <a:cxnSpLocks/>
          </p:cNvCxnSpPr>
          <p:nvPr/>
        </p:nvCxnSpPr>
        <p:spPr>
          <a:xfrm flipH="1">
            <a:off x="2654029" y="4567078"/>
            <a:ext cx="372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bject 54">
            <a:extLst>
              <a:ext uri="{FF2B5EF4-FFF2-40B4-BE49-F238E27FC236}">
                <a16:creationId xmlns:a16="http://schemas.microsoft.com/office/drawing/2014/main" id="{6685F9F6-D8FD-8F9D-7018-7B228EF3C12C}"/>
              </a:ext>
            </a:extLst>
          </p:cNvPr>
          <p:cNvSpPr txBox="1"/>
          <p:nvPr/>
        </p:nvSpPr>
        <p:spPr>
          <a:xfrm>
            <a:off x="800362" y="5923153"/>
            <a:ext cx="9383135"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SpaceX_Machine_Learning_Prediction_Part_5.jupyterlite.ipynb</a:t>
            </a:r>
            <a:endParaRPr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4" name="object 5">
            <a:extLst>
              <a:ext uri="{FF2B5EF4-FFF2-40B4-BE49-F238E27FC236}">
                <a16:creationId xmlns:a16="http://schemas.microsoft.com/office/drawing/2014/main" id="{F031A01C-52FA-DFB6-F0A1-E36B5B54E137}"/>
              </a:ext>
            </a:extLst>
          </p:cNvPr>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15</a:t>
            </a:fld>
            <a:endParaRPr sz="1050" dirty="0">
              <a:latin typeface="Carlito"/>
              <a:cs typeface="Carlito"/>
            </a:endParaRPr>
          </a:p>
        </p:txBody>
      </p:sp>
    </p:spTree>
    <p:extLst>
      <p:ext uri="{BB962C8B-B14F-4D97-AF65-F5344CB8AC3E}">
        <p14:creationId xmlns:p14="http://schemas.microsoft.com/office/powerpoint/2010/main" val="1513868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48415" y="6568540"/>
            <a:ext cx="218171"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16</a:t>
            </a:fld>
            <a:endParaRPr sz="1050" dirty="0">
              <a:latin typeface="Carlito"/>
              <a:cs typeface="Carlito"/>
            </a:endParaRPr>
          </a:p>
        </p:txBody>
      </p:sp>
      <p:sp>
        <p:nvSpPr>
          <p:cNvPr id="5" name="object 6">
            <a:extLst>
              <a:ext uri="{FF2B5EF4-FFF2-40B4-BE49-F238E27FC236}">
                <a16:creationId xmlns:a16="http://schemas.microsoft.com/office/drawing/2014/main" id="{878C0813-9D74-3661-3B67-A07D34A37059}"/>
              </a:ext>
            </a:extLst>
          </p:cNvPr>
          <p:cNvSpPr txBox="1">
            <a:spLocks/>
          </p:cNvSpPr>
          <p:nvPr/>
        </p:nvSpPr>
        <p:spPr>
          <a:xfrm>
            <a:off x="1166702" y="1143000"/>
            <a:ext cx="9848849" cy="1560302"/>
          </a:xfrm>
          <a:prstGeom prst="rect">
            <a:avLst/>
          </a:prstGeom>
        </p:spPr>
        <p:txBody>
          <a:bodyPr vert="horz" wrap="square" lIns="0" tIns="481523" rIns="0" bIns="0" rtlCol="0">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5080" indent="0" algn="ctr">
              <a:lnSpc>
                <a:spcPts val="8200"/>
              </a:lnSpc>
              <a:spcBef>
                <a:spcPts val="1540"/>
              </a:spcBef>
              <a:buFont typeface="Arial"/>
              <a:buNone/>
            </a:pPr>
            <a:r>
              <a:rPr lang="en-US" sz="9000" spc="-535" dirty="0">
                <a:latin typeface="Bahnschrift Light SemiCondensed" panose="020B0502040204020203" pitchFamily="34" charset="0"/>
              </a:rPr>
              <a:t>Results</a:t>
            </a:r>
            <a:endParaRPr lang="en-US" sz="9000" spc="-360" dirty="0">
              <a:latin typeface="Bahnschrift Light SemiCondensed" panose="020B0502040204020203" pitchFamily="34" charset="0"/>
            </a:endParaRPr>
          </a:p>
        </p:txBody>
      </p:sp>
      <p:sp>
        <p:nvSpPr>
          <p:cNvPr id="2" name="object 2">
            <a:extLst>
              <a:ext uri="{FF2B5EF4-FFF2-40B4-BE49-F238E27FC236}">
                <a16:creationId xmlns:a16="http://schemas.microsoft.com/office/drawing/2014/main" id="{F3B3F5E8-477D-0F2D-2132-AAAFB1446117}"/>
              </a:ext>
            </a:extLst>
          </p:cNvPr>
          <p:cNvSpPr txBox="1">
            <a:spLocks/>
          </p:cNvSpPr>
          <p:nvPr/>
        </p:nvSpPr>
        <p:spPr>
          <a:xfrm>
            <a:off x="1025413" y="2819400"/>
            <a:ext cx="10131425" cy="3823354"/>
          </a:xfrm>
          <a:prstGeom prst="rect">
            <a:avLst/>
          </a:prstGeom>
        </p:spPr>
        <p:txBody>
          <a:bodyPr vert="horz" wrap="square" lIns="0" tIns="626618" rIns="0" bIns="0" rtlCol="0">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68910">
              <a:spcBef>
                <a:spcPts val="100"/>
              </a:spcBef>
              <a:tabLst>
                <a:tab pos="10140315" algn="l"/>
              </a:tabLst>
            </a:pPr>
            <a:r>
              <a:rPr lang="en-US" sz="3200" u="sng" cap="none" dirty="0">
                <a:uFill>
                  <a:solidFill>
                    <a:srgbClr val="7D7D7D"/>
                  </a:solidFill>
                </a:uFill>
                <a:latin typeface="Bahnschrift" panose="020B0502040204020203" pitchFamily="34" charset="0"/>
              </a:rPr>
              <a:t>  EDA With Visualization Results</a:t>
            </a:r>
          </a:p>
          <a:p>
            <a:pPr marL="168910">
              <a:spcBef>
                <a:spcPts val="100"/>
              </a:spcBef>
              <a:tabLst>
                <a:tab pos="10140315" algn="l"/>
              </a:tabLst>
            </a:pPr>
            <a:r>
              <a:rPr lang="en-US" sz="3200" u="sng" cap="none" dirty="0">
                <a:uFill>
                  <a:solidFill>
                    <a:srgbClr val="7D7D7D"/>
                  </a:solidFill>
                </a:uFill>
                <a:latin typeface="Bahnschrift" panose="020B0502040204020203" pitchFamily="34" charset="0"/>
              </a:rPr>
              <a:t>  EDA With SQL Results</a:t>
            </a:r>
          </a:p>
          <a:p>
            <a:pPr marL="168910">
              <a:spcBef>
                <a:spcPts val="100"/>
              </a:spcBef>
              <a:tabLst>
                <a:tab pos="10140315" algn="l"/>
              </a:tabLst>
            </a:pPr>
            <a:r>
              <a:rPr lang="en-US" sz="3200" u="sng" cap="none" dirty="0">
                <a:uFill>
                  <a:solidFill>
                    <a:srgbClr val="7D7D7D"/>
                  </a:solidFill>
                </a:uFill>
                <a:latin typeface="Bahnschrift" panose="020B0502040204020203" pitchFamily="34" charset="0"/>
              </a:rPr>
              <a:t>  Interactive Map With Folium Results</a:t>
            </a:r>
          </a:p>
          <a:p>
            <a:pPr marL="168910">
              <a:spcBef>
                <a:spcPts val="100"/>
              </a:spcBef>
              <a:tabLst>
                <a:tab pos="10140315" algn="l"/>
              </a:tabLst>
            </a:pPr>
            <a:r>
              <a:rPr lang="en-US" sz="3200" u="sng" cap="none" dirty="0">
                <a:uFill>
                  <a:solidFill>
                    <a:srgbClr val="7D7D7D"/>
                  </a:solidFill>
                </a:uFill>
                <a:latin typeface="Bahnschrift" panose="020B0502040204020203" pitchFamily="34" charset="0"/>
              </a:rPr>
              <a:t>  </a:t>
            </a:r>
            <a:r>
              <a:rPr lang="en-US" sz="3200" u="sng" cap="none" dirty="0" err="1">
                <a:uFill>
                  <a:solidFill>
                    <a:srgbClr val="7D7D7D"/>
                  </a:solidFill>
                </a:uFill>
                <a:latin typeface="Bahnschrift" panose="020B0502040204020203" pitchFamily="34" charset="0"/>
              </a:rPr>
              <a:t>Plotly</a:t>
            </a:r>
            <a:r>
              <a:rPr lang="en-US" sz="3200" u="sng" cap="none" dirty="0">
                <a:uFill>
                  <a:solidFill>
                    <a:srgbClr val="7D7D7D"/>
                  </a:solidFill>
                </a:uFill>
                <a:latin typeface="Bahnschrift" panose="020B0502040204020203" pitchFamily="34" charset="0"/>
              </a:rPr>
              <a:t> Dash Dashboard Results</a:t>
            </a:r>
          </a:p>
          <a:p>
            <a:pPr marL="168910">
              <a:spcBef>
                <a:spcPts val="100"/>
              </a:spcBef>
              <a:tabLst>
                <a:tab pos="10140315" algn="l"/>
              </a:tabLst>
            </a:pPr>
            <a:r>
              <a:rPr lang="en-US" sz="3200" u="sng" cap="none" dirty="0">
                <a:uFill>
                  <a:solidFill>
                    <a:srgbClr val="7D7D7D"/>
                  </a:solidFill>
                </a:uFill>
                <a:latin typeface="Bahnschrift" panose="020B0502040204020203" pitchFamily="34" charset="0"/>
              </a:rPr>
              <a:t>  Predictive Analysis Results</a:t>
            </a:r>
            <a:br>
              <a:rPr lang="en-US" u="sng" dirty="0">
                <a:uFill>
                  <a:solidFill>
                    <a:srgbClr val="7D7D7D"/>
                  </a:solidFill>
                </a:uFill>
                <a:latin typeface="Bahnschrift" panose="020B0502040204020203" pitchFamily="34" charset="0"/>
              </a:rPr>
            </a:br>
            <a:endParaRPr lang="en-US" u="sng" dirty="0">
              <a:uFill>
                <a:solidFill>
                  <a:srgbClr val="7D7D7D"/>
                </a:solidFill>
              </a:uFill>
            </a:endParaRPr>
          </a:p>
        </p:txBody>
      </p:sp>
    </p:spTree>
    <p:extLst>
      <p:ext uri="{BB962C8B-B14F-4D97-AF65-F5344CB8AC3E}">
        <p14:creationId xmlns:p14="http://schemas.microsoft.com/office/powerpoint/2010/main" val="41799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17</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5170005"/>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Flight Number Vs. PayLoad Mass			(Slide 18)</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Flight Number Vs. Launch Site			(Slide 19)</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PayLoad Mass Vs. Launch Site			(Slide 20)</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Success Rate Vs. Orbit Type				(Slide 21)</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Flight Number Vs. Orbit Type			(Slide 22)</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PayLoad Mass Vs. Orbit Type				(Slide 23)</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Success Rate Vs. Year						(Slide 24)</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jupyter</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eda</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dataviz.ipynb.jupyterlite.ipynb</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312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18</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Flight Number Vs. PayLoad Mass</a:t>
            </a: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different success rates of the different launch sites seen in this visualizing detailed launch records, namely of CCAFS LC-40 with 60% rate, KSC LC-39A and VAFB SLC 4E with 77% success rate.  Results point that the bigger the payload, the less likely of successful first state return.</a:t>
            </a:r>
          </a:p>
        </p:txBody>
      </p:sp>
      <p:pic>
        <p:nvPicPr>
          <p:cNvPr id="2" name="Picture 1" descr="A graph of flight number&#10;&#10;Description automatically generated">
            <a:extLst>
              <a:ext uri="{FF2B5EF4-FFF2-40B4-BE49-F238E27FC236}">
                <a16:creationId xmlns:a16="http://schemas.microsoft.com/office/drawing/2014/main" id="{BD9CB941-7495-37B9-92B2-78CBB11DC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627747"/>
            <a:ext cx="11811000" cy="2954939"/>
          </a:xfrm>
          <a:prstGeom prst="rect">
            <a:avLst/>
          </a:prstGeom>
        </p:spPr>
      </p:pic>
    </p:spTree>
    <p:extLst>
      <p:ext uri="{BB962C8B-B14F-4D97-AF65-F5344CB8AC3E}">
        <p14:creationId xmlns:p14="http://schemas.microsoft.com/office/powerpoint/2010/main" val="1910567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0"/>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19</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Flight Number Vs. Launch Site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illustrated above, with the orange dots indicating success of launch and blue as failed launch,  launch site CCAFS SLC 40, has significantly more flights and successful launches compared to VAFB SLC 4E and KSC LC 39A, suggesting that it appears to be the main launch site.</a:t>
            </a:r>
          </a:p>
        </p:txBody>
      </p:sp>
      <p:pic>
        <p:nvPicPr>
          <p:cNvPr id="4" name="Picture 3" descr="A graph with orange and blue dots&#10;&#10;Description automatically generated">
            <a:extLst>
              <a:ext uri="{FF2B5EF4-FFF2-40B4-BE49-F238E27FC236}">
                <a16:creationId xmlns:a16="http://schemas.microsoft.com/office/drawing/2014/main" id="{E6F5CC65-409B-6602-CEB9-E4659D7AB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00200"/>
            <a:ext cx="11930989" cy="2895600"/>
          </a:xfrm>
          <a:prstGeom prst="rect">
            <a:avLst/>
          </a:prstGeom>
        </p:spPr>
      </p:pic>
    </p:spTree>
    <p:extLst>
      <p:ext uri="{BB962C8B-B14F-4D97-AF65-F5344CB8AC3E}">
        <p14:creationId xmlns:p14="http://schemas.microsoft.com/office/powerpoint/2010/main" val="1753285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4800"/>
            <a:ext cx="8839199"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spc="-150" dirty="0">
                <a:uFill>
                  <a:solidFill>
                    <a:srgbClr val="7D7D7D"/>
                  </a:solidFill>
                </a:uFill>
                <a:latin typeface="Bahnschrift" panose="020B0502040204020203" pitchFamily="34" charset="0"/>
              </a:rPr>
              <a:t>Outline of the presentation</a:t>
            </a:r>
            <a:br>
              <a:rPr lang="en-US" u="sng" spc="-150" dirty="0">
                <a:uFill>
                  <a:solidFill>
                    <a:srgbClr val="7D7D7D"/>
                  </a:solidFill>
                </a:uFill>
                <a:latin typeface="Bahnschrift" panose="020B0502040204020203" pitchFamily="34" charset="0"/>
              </a:rPr>
            </a:br>
            <a:endParaRPr u="sng" spc="-150" dirty="0">
              <a:uFill>
                <a:solidFill>
                  <a:srgbClr val="7D7D7D"/>
                </a:solidFill>
              </a:uFill>
            </a:endParaRPr>
          </a:p>
        </p:txBody>
      </p:sp>
      <p:sp>
        <p:nvSpPr>
          <p:cNvPr id="4" name="object 4"/>
          <p:cNvSpPr txBox="1"/>
          <p:nvPr/>
        </p:nvSpPr>
        <p:spPr>
          <a:xfrm>
            <a:off x="838200" y="2362200"/>
            <a:ext cx="9601200" cy="3136115"/>
          </a:xfrm>
          <a:prstGeom prst="rect">
            <a:avLst/>
          </a:prstGeom>
        </p:spPr>
        <p:txBody>
          <a:bodyPr vert="horz" wrap="square" lIns="0" tIns="100965" rIns="0" bIns="0" rtlCol="0">
            <a:spAutoFit/>
          </a:bodyPr>
          <a:lstStyle/>
          <a:p>
            <a:pPr marL="12700">
              <a:lnSpc>
                <a:spcPct val="100000"/>
              </a:lnSpc>
              <a:spcBef>
                <a:spcPts val="795"/>
              </a:spcBef>
              <a:tabLst>
                <a:tab pos="240665" algn="l"/>
                <a:tab pos="241300" algn="l"/>
              </a:tabLst>
            </a:pPr>
            <a:r>
              <a:rPr sz="2800" spc="-30" dirty="0">
                <a:solidFill>
                  <a:schemeClr val="accent2">
                    <a:lumMod val="20000"/>
                    <a:lumOff val="80000"/>
                  </a:schemeClr>
                </a:solidFill>
                <a:latin typeface="Courier New" panose="02070309020205020404" pitchFamily="49" charset="0"/>
                <a:cs typeface="Courier New" panose="02070309020205020404" pitchFamily="49" charset="0"/>
              </a:rPr>
              <a:t>Executive </a:t>
            </a:r>
            <a:r>
              <a:rPr sz="2800" spc="-15" dirty="0">
                <a:solidFill>
                  <a:schemeClr val="accent2">
                    <a:lumMod val="20000"/>
                    <a:lumOff val="80000"/>
                  </a:schemeClr>
                </a:solidFill>
                <a:latin typeface="Courier New" panose="02070309020205020404" pitchFamily="49" charset="0"/>
                <a:cs typeface="Courier New" panose="02070309020205020404" pitchFamily="49" charset="0"/>
              </a:rPr>
              <a:t>Summary</a:t>
            </a:r>
            <a:r>
              <a:rPr sz="2800" spc="-10" dirty="0">
                <a:solidFill>
                  <a:schemeClr val="accent2">
                    <a:lumMod val="20000"/>
                    <a:lumOff val="80000"/>
                  </a:schemeClr>
                </a:solidFill>
                <a:latin typeface="Courier New" panose="02070309020205020404" pitchFamily="49" charset="0"/>
                <a:cs typeface="Courier New" panose="02070309020205020404" pitchFamily="49" charset="0"/>
              </a:rPr>
              <a:t> </a:t>
            </a:r>
            <a:r>
              <a:rPr lang="en-US" sz="2800" spc="-10" dirty="0">
                <a:solidFill>
                  <a:schemeClr val="accent2">
                    <a:lumMod val="20000"/>
                    <a:lumOff val="80000"/>
                  </a:schemeClr>
                </a:solidFill>
                <a:latin typeface="Courier New" panose="02070309020205020404" pitchFamily="49" charset="0"/>
                <a:cs typeface="Courier New" panose="02070309020205020404" pitchFamily="49" charset="0"/>
              </a:rPr>
              <a:t>				</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r>
              <a:rPr lang="en-US" sz="2400" spc="-15" dirty="0">
                <a:solidFill>
                  <a:schemeClr val="accent2">
                    <a:lumMod val="20000"/>
                    <a:lumOff val="80000"/>
                  </a:schemeClr>
                </a:solidFill>
                <a:latin typeface="Courier New" panose="02070309020205020404" pitchFamily="49" charset="0"/>
                <a:cs typeface="Courier New" panose="02070309020205020404" pitchFamily="49" charset="0"/>
              </a:rPr>
              <a:t>Slide 3</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endParaRPr sz="2400"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695"/>
              </a:spcBef>
              <a:tabLst>
                <a:tab pos="240665" algn="l"/>
                <a:tab pos="241300" algn="l"/>
              </a:tabLst>
            </a:pPr>
            <a:r>
              <a:rPr sz="2800" spc="-25" dirty="0">
                <a:solidFill>
                  <a:schemeClr val="accent2">
                    <a:lumMod val="20000"/>
                    <a:lumOff val="80000"/>
                  </a:schemeClr>
                </a:solidFill>
                <a:latin typeface="Courier New" panose="02070309020205020404" pitchFamily="49" charset="0"/>
                <a:cs typeface="Courier New" panose="02070309020205020404" pitchFamily="49" charset="0"/>
              </a:rPr>
              <a:t>Introduction</a:t>
            </a:r>
            <a:r>
              <a:rPr sz="2800" spc="-40" dirty="0">
                <a:solidFill>
                  <a:schemeClr val="accent2">
                    <a:lumMod val="20000"/>
                    <a:lumOff val="80000"/>
                  </a:schemeClr>
                </a:solidFill>
                <a:latin typeface="Courier New" panose="02070309020205020404" pitchFamily="49" charset="0"/>
                <a:cs typeface="Courier New" panose="02070309020205020404" pitchFamily="49" charset="0"/>
              </a:rPr>
              <a:t> </a:t>
            </a:r>
            <a:r>
              <a:rPr lang="en-US" sz="2800" spc="-40" dirty="0">
                <a:solidFill>
                  <a:schemeClr val="accent2">
                    <a:lumMod val="20000"/>
                    <a:lumOff val="80000"/>
                  </a:schemeClr>
                </a:solidFill>
                <a:latin typeface="Courier New" panose="02070309020205020404" pitchFamily="49" charset="0"/>
                <a:cs typeface="Courier New" panose="02070309020205020404" pitchFamily="49" charset="0"/>
              </a:rPr>
              <a:t>							</a:t>
            </a:r>
            <a:r>
              <a:rPr sz="2400" spc="-10" dirty="0">
                <a:solidFill>
                  <a:schemeClr val="accent2">
                    <a:lumMod val="20000"/>
                    <a:lumOff val="80000"/>
                  </a:schemeClr>
                </a:solidFill>
                <a:latin typeface="Courier New" panose="02070309020205020404" pitchFamily="49" charset="0"/>
                <a:cs typeface="Courier New" panose="02070309020205020404" pitchFamily="49" charset="0"/>
              </a:rPr>
              <a:t>(</a:t>
            </a:r>
            <a:r>
              <a:rPr lang="en-US" sz="2400" spc="-10" dirty="0">
                <a:solidFill>
                  <a:schemeClr val="accent2">
                    <a:lumMod val="20000"/>
                    <a:lumOff val="80000"/>
                  </a:schemeClr>
                </a:solidFill>
                <a:latin typeface="Courier New" panose="02070309020205020404" pitchFamily="49" charset="0"/>
                <a:cs typeface="Courier New" panose="02070309020205020404" pitchFamily="49" charset="0"/>
              </a:rPr>
              <a:t>Slide 4</a:t>
            </a:r>
            <a:r>
              <a:rPr sz="2400" spc="-10" dirty="0">
                <a:solidFill>
                  <a:schemeClr val="accent2">
                    <a:lumMod val="20000"/>
                    <a:lumOff val="80000"/>
                  </a:schemeClr>
                </a:solidFill>
                <a:latin typeface="Courier New" panose="02070309020205020404" pitchFamily="49" charset="0"/>
                <a:cs typeface="Courier New" panose="02070309020205020404" pitchFamily="49" charset="0"/>
              </a:rPr>
              <a:t>)</a:t>
            </a:r>
            <a:endParaRPr sz="2400"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700"/>
              </a:spcBef>
              <a:tabLst>
                <a:tab pos="240665" algn="l"/>
                <a:tab pos="241300" algn="l"/>
              </a:tabLst>
            </a:pPr>
            <a:r>
              <a:rPr sz="2800" spc="-5" dirty="0">
                <a:solidFill>
                  <a:schemeClr val="accent2">
                    <a:lumMod val="20000"/>
                    <a:lumOff val="80000"/>
                  </a:schemeClr>
                </a:solidFill>
                <a:latin typeface="Courier New" panose="02070309020205020404" pitchFamily="49" charset="0"/>
                <a:cs typeface="Courier New" panose="02070309020205020404" pitchFamily="49" charset="0"/>
              </a:rPr>
              <a:t>Methodology</a:t>
            </a:r>
            <a:r>
              <a:rPr sz="2800" spc="-60" dirty="0">
                <a:solidFill>
                  <a:schemeClr val="accent2">
                    <a:lumMod val="20000"/>
                    <a:lumOff val="80000"/>
                  </a:schemeClr>
                </a:solidFill>
                <a:latin typeface="Courier New" panose="02070309020205020404" pitchFamily="49" charset="0"/>
                <a:cs typeface="Courier New" panose="02070309020205020404" pitchFamily="49" charset="0"/>
              </a:rPr>
              <a:t> </a:t>
            </a:r>
            <a:r>
              <a:rPr lang="en-US" sz="2800" spc="-60" dirty="0">
                <a:solidFill>
                  <a:schemeClr val="accent2">
                    <a:lumMod val="20000"/>
                    <a:lumOff val="80000"/>
                  </a:schemeClr>
                </a:solidFill>
                <a:latin typeface="Courier New" panose="02070309020205020404" pitchFamily="49" charset="0"/>
                <a:cs typeface="Courier New" panose="02070309020205020404" pitchFamily="49" charset="0"/>
              </a:rPr>
              <a:t>							</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r>
              <a:rPr lang="en-US" sz="2400" spc="-15" dirty="0">
                <a:solidFill>
                  <a:schemeClr val="accent2">
                    <a:lumMod val="20000"/>
                    <a:lumOff val="80000"/>
                  </a:schemeClr>
                </a:solidFill>
                <a:latin typeface="Courier New" panose="02070309020205020404" pitchFamily="49" charset="0"/>
                <a:cs typeface="Courier New" panose="02070309020205020404" pitchFamily="49" charset="0"/>
              </a:rPr>
              <a:t>Slide 5 to 15</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endParaRPr sz="2400"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710"/>
              </a:spcBef>
              <a:tabLst>
                <a:tab pos="240665" algn="l"/>
                <a:tab pos="241300" algn="l"/>
              </a:tabLst>
            </a:pPr>
            <a:r>
              <a:rPr sz="2800" spc="-25" dirty="0">
                <a:solidFill>
                  <a:schemeClr val="accent2">
                    <a:lumMod val="20000"/>
                    <a:lumOff val="80000"/>
                  </a:schemeClr>
                </a:solidFill>
                <a:latin typeface="Courier New" panose="02070309020205020404" pitchFamily="49" charset="0"/>
                <a:cs typeface="Courier New" panose="02070309020205020404" pitchFamily="49" charset="0"/>
              </a:rPr>
              <a:t>Results</a:t>
            </a:r>
            <a:r>
              <a:rPr sz="2800" dirty="0">
                <a:solidFill>
                  <a:schemeClr val="accent2">
                    <a:lumMod val="20000"/>
                    <a:lumOff val="80000"/>
                  </a:schemeClr>
                </a:solidFill>
                <a:latin typeface="Courier New" panose="02070309020205020404" pitchFamily="49" charset="0"/>
                <a:cs typeface="Courier New" panose="02070309020205020404" pitchFamily="49" charset="0"/>
              </a:rPr>
              <a:t> </a:t>
            </a:r>
            <a:r>
              <a:rPr lang="en-US" sz="2800" dirty="0">
                <a:solidFill>
                  <a:schemeClr val="accent2">
                    <a:lumMod val="20000"/>
                    <a:lumOff val="80000"/>
                  </a:schemeClr>
                </a:solidFill>
                <a:latin typeface="Courier New" panose="02070309020205020404" pitchFamily="49" charset="0"/>
                <a:cs typeface="Courier New" panose="02070309020205020404" pitchFamily="49" charset="0"/>
              </a:rPr>
              <a:t>									</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r>
              <a:rPr lang="en-US" sz="2400" spc="-15" dirty="0">
                <a:solidFill>
                  <a:schemeClr val="accent2">
                    <a:lumMod val="20000"/>
                    <a:lumOff val="80000"/>
                  </a:schemeClr>
                </a:solidFill>
                <a:latin typeface="Courier New" panose="02070309020205020404" pitchFamily="49" charset="0"/>
                <a:cs typeface="Courier New" panose="02070309020205020404" pitchFamily="49" charset="0"/>
              </a:rPr>
              <a:t>Slide 16 to 50</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endParaRPr sz="2400"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695"/>
              </a:spcBef>
              <a:tabLst>
                <a:tab pos="240665" algn="l"/>
                <a:tab pos="241300" algn="l"/>
              </a:tabLst>
            </a:pPr>
            <a:r>
              <a:rPr sz="2800" spc="-10" dirty="0">
                <a:solidFill>
                  <a:schemeClr val="accent2">
                    <a:lumMod val="20000"/>
                    <a:lumOff val="80000"/>
                  </a:schemeClr>
                </a:solidFill>
                <a:latin typeface="Courier New" panose="02070309020205020404" pitchFamily="49" charset="0"/>
                <a:cs typeface="Courier New" panose="02070309020205020404" pitchFamily="49" charset="0"/>
              </a:rPr>
              <a:t>Conclusion</a:t>
            </a:r>
            <a:r>
              <a:rPr sz="2800" spc="-80" dirty="0">
                <a:solidFill>
                  <a:schemeClr val="accent2">
                    <a:lumMod val="20000"/>
                    <a:lumOff val="80000"/>
                  </a:schemeClr>
                </a:solidFill>
                <a:latin typeface="Courier New" panose="02070309020205020404" pitchFamily="49" charset="0"/>
                <a:cs typeface="Courier New" panose="02070309020205020404" pitchFamily="49" charset="0"/>
              </a:rPr>
              <a:t> </a:t>
            </a:r>
            <a:r>
              <a:rPr lang="en-US" sz="2800" spc="-80" dirty="0">
                <a:solidFill>
                  <a:schemeClr val="accent2">
                    <a:lumMod val="20000"/>
                    <a:lumOff val="80000"/>
                  </a:schemeClr>
                </a:solidFill>
                <a:latin typeface="Courier New" panose="02070309020205020404" pitchFamily="49" charset="0"/>
                <a:cs typeface="Courier New" panose="02070309020205020404" pitchFamily="49" charset="0"/>
              </a:rPr>
              <a:t>							</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r>
              <a:rPr lang="en-US" sz="2400" spc="-15" dirty="0">
                <a:solidFill>
                  <a:schemeClr val="accent2">
                    <a:lumMod val="20000"/>
                    <a:lumOff val="80000"/>
                  </a:schemeClr>
                </a:solidFill>
                <a:latin typeface="Courier New" panose="02070309020205020404" pitchFamily="49" charset="0"/>
                <a:cs typeface="Courier New" panose="02070309020205020404" pitchFamily="49" charset="0"/>
              </a:rPr>
              <a:t>Slide 51</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endParaRPr sz="2400"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695"/>
              </a:spcBef>
              <a:tabLst>
                <a:tab pos="240665" algn="l"/>
                <a:tab pos="241300" algn="l"/>
              </a:tabLst>
            </a:pPr>
            <a:r>
              <a:rPr sz="2800" spc="-5" dirty="0">
                <a:solidFill>
                  <a:schemeClr val="accent2">
                    <a:lumMod val="20000"/>
                    <a:lumOff val="80000"/>
                  </a:schemeClr>
                </a:solidFill>
                <a:latin typeface="Courier New" panose="02070309020205020404" pitchFamily="49" charset="0"/>
                <a:cs typeface="Courier New" panose="02070309020205020404" pitchFamily="49" charset="0"/>
              </a:rPr>
              <a:t>A</a:t>
            </a:r>
            <a:r>
              <a:rPr lang="en-US" sz="2800" spc="-5" dirty="0">
                <a:solidFill>
                  <a:schemeClr val="accent2">
                    <a:lumMod val="20000"/>
                    <a:lumOff val="80000"/>
                  </a:schemeClr>
                </a:solidFill>
                <a:latin typeface="Courier New" panose="02070309020205020404" pitchFamily="49" charset="0"/>
                <a:cs typeface="Courier New" panose="02070309020205020404" pitchFamily="49" charset="0"/>
              </a:rPr>
              <a:t>cknowledgement</a:t>
            </a:r>
            <a:r>
              <a:rPr sz="2800" spc="-90" dirty="0">
                <a:solidFill>
                  <a:schemeClr val="accent2">
                    <a:lumMod val="20000"/>
                    <a:lumOff val="80000"/>
                  </a:schemeClr>
                </a:solidFill>
                <a:latin typeface="Courier New" panose="02070309020205020404" pitchFamily="49" charset="0"/>
                <a:cs typeface="Courier New" panose="02070309020205020404" pitchFamily="49" charset="0"/>
              </a:rPr>
              <a:t> </a:t>
            </a:r>
            <a:r>
              <a:rPr lang="en-US" sz="2800" spc="-90" dirty="0">
                <a:solidFill>
                  <a:schemeClr val="accent2">
                    <a:lumMod val="20000"/>
                    <a:lumOff val="80000"/>
                  </a:schemeClr>
                </a:solidFill>
                <a:latin typeface="Courier New" panose="02070309020205020404" pitchFamily="49" charset="0"/>
                <a:cs typeface="Courier New" panose="02070309020205020404" pitchFamily="49" charset="0"/>
              </a:rPr>
              <a:t>					</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r>
              <a:rPr lang="en-US" sz="2400" spc="-15" dirty="0">
                <a:solidFill>
                  <a:schemeClr val="accent2">
                    <a:lumMod val="20000"/>
                    <a:lumOff val="80000"/>
                  </a:schemeClr>
                </a:solidFill>
                <a:latin typeface="Courier New" panose="02070309020205020404" pitchFamily="49" charset="0"/>
                <a:cs typeface="Courier New" panose="02070309020205020404" pitchFamily="49" charset="0"/>
              </a:rPr>
              <a:t>Slide 52</a:t>
            </a:r>
            <a:r>
              <a:rPr sz="2400" spc="-15" dirty="0">
                <a:solidFill>
                  <a:schemeClr val="accent2">
                    <a:lumMod val="20000"/>
                    <a:lumOff val="80000"/>
                  </a:schemeClr>
                </a:solidFill>
                <a:latin typeface="Courier New" panose="02070309020205020404" pitchFamily="49" charset="0"/>
                <a:cs typeface="Courier New" panose="02070309020205020404" pitchFamily="49" charset="0"/>
              </a:rPr>
              <a:t>)</a:t>
            </a:r>
            <a:endParaRPr sz="2800" dirty="0">
              <a:solidFill>
                <a:schemeClr val="accent2">
                  <a:lumMod val="20000"/>
                  <a:lumOff val="80000"/>
                </a:schemeClr>
              </a:solidFill>
              <a:latin typeface="Courier New" panose="02070309020205020404" pitchFamily="49" charset="0"/>
              <a:cs typeface="Courier New" panose="02070309020205020404" pitchFamily="49" charset="0"/>
            </a:endParaRPr>
          </a:p>
        </p:txBody>
      </p:sp>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a:t>
            </a:fld>
            <a:endParaRPr sz="1050">
              <a:latin typeface="Carlito"/>
              <a:cs typeface="Carl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0"/>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20</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PayLoad Mass Vs. Launch Site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scatter point chart above suggests that the launch site VAFB SLC 4E, having launched no rockets that has more that 10000kg.  Also seen above that different launch sites tend to have different payload mass rocket launches.</a:t>
            </a:r>
          </a:p>
        </p:txBody>
      </p:sp>
      <p:pic>
        <p:nvPicPr>
          <p:cNvPr id="4" name="Picture 3" descr="A white background with orange and blue dots&#10;&#10;Description automatically generated">
            <a:extLst>
              <a:ext uri="{FF2B5EF4-FFF2-40B4-BE49-F238E27FC236}">
                <a16:creationId xmlns:a16="http://schemas.microsoft.com/office/drawing/2014/main" id="{58A0E6AF-F5EE-6921-97CE-84027AB7B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619488"/>
            <a:ext cx="11811001" cy="2999984"/>
          </a:xfrm>
          <a:prstGeom prst="rect">
            <a:avLst/>
          </a:prstGeom>
        </p:spPr>
      </p:pic>
    </p:spTree>
    <p:extLst>
      <p:ext uri="{BB962C8B-B14F-4D97-AF65-F5344CB8AC3E}">
        <p14:creationId xmlns:p14="http://schemas.microsoft.com/office/powerpoint/2010/main" val="2725218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0"/>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21</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Success Rate Vs. Orbit Type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seen in the bar graph above, showing success rate of each orbit, orbits ES-L1, GEO, HEO, and SSO has the greatest success rates.  Followed by orbit VLEO and then GTO.  Also seen is that orbit SO has zero success rate.</a:t>
            </a:r>
          </a:p>
        </p:txBody>
      </p:sp>
      <p:pic>
        <p:nvPicPr>
          <p:cNvPr id="3" name="Picture 2" descr="A graph of blue bars&#10;&#10;Description automatically generated with medium confidence">
            <a:extLst>
              <a:ext uri="{FF2B5EF4-FFF2-40B4-BE49-F238E27FC236}">
                <a16:creationId xmlns:a16="http://schemas.microsoft.com/office/drawing/2014/main" id="{229EA3C9-F669-CF28-16E8-501FD1697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537" y="1600200"/>
            <a:ext cx="6457950" cy="3019272"/>
          </a:xfrm>
          <a:prstGeom prst="rect">
            <a:avLst/>
          </a:prstGeom>
        </p:spPr>
      </p:pic>
    </p:spTree>
    <p:extLst>
      <p:ext uri="{BB962C8B-B14F-4D97-AF65-F5344CB8AC3E}">
        <p14:creationId xmlns:p14="http://schemas.microsoft.com/office/powerpoint/2010/main" val="407695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0"/>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22</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Flight Number Vs. Orbit Type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seen in the scatter plot chart above, there is a preference change from the flight number and inferred is that relationship of successful outcome, shown as orange dots.  VLEO orbits were recent and have moderately successful outcomes. The Leo orbit has the success related to the number of flights.</a:t>
            </a:r>
          </a:p>
        </p:txBody>
      </p:sp>
      <p:pic>
        <p:nvPicPr>
          <p:cNvPr id="4" name="Picture 3" descr="A graph of a number of dots&#10;&#10;Description automatically generated with medium confidence">
            <a:extLst>
              <a:ext uri="{FF2B5EF4-FFF2-40B4-BE49-F238E27FC236}">
                <a16:creationId xmlns:a16="http://schemas.microsoft.com/office/drawing/2014/main" id="{14E732AE-278A-D092-E9DD-DA437E229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19487"/>
            <a:ext cx="11811000" cy="2999985"/>
          </a:xfrm>
          <a:prstGeom prst="rect">
            <a:avLst/>
          </a:prstGeom>
        </p:spPr>
      </p:pic>
    </p:spTree>
    <p:extLst>
      <p:ext uri="{BB962C8B-B14F-4D97-AF65-F5344CB8AC3E}">
        <p14:creationId xmlns:p14="http://schemas.microsoft.com/office/powerpoint/2010/main" val="4225999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0"/>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23</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PayLoad Mass Vs. Orbit Type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seen in the scatter plot above, there are more successful landings for PO, LEO and ISS, suggesting a positive relationship with payloads.  Also seen is that in GTO orbit, there seems to be no positive or negative relationship on payload mass to the success rate.</a:t>
            </a:r>
          </a:p>
        </p:txBody>
      </p:sp>
      <p:pic>
        <p:nvPicPr>
          <p:cNvPr id="3" name="Picture 2" descr="A white background with orange and blue dots&#10;&#10;Description automatically generated">
            <a:extLst>
              <a:ext uri="{FF2B5EF4-FFF2-40B4-BE49-F238E27FC236}">
                <a16:creationId xmlns:a16="http://schemas.microsoft.com/office/drawing/2014/main" id="{6088AC88-ECDF-8E95-F095-E9CE18E37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19487"/>
            <a:ext cx="11811000" cy="2999985"/>
          </a:xfrm>
          <a:prstGeom prst="rect">
            <a:avLst/>
          </a:prstGeom>
        </p:spPr>
      </p:pic>
    </p:spTree>
    <p:extLst>
      <p:ext uri="{BB962C8B-B14F-4D97-AF65-F5344CB8AC3E}">
        <p14:creationId xmlns:p14="http://schemas.microsoft.com/office/powerpoint/2010/main" val="1383808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0"/>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24</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visualization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Success Rate Vs. Year	</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seen in the graph above, there is an upward trend in the success rate per year starting from 2010 up to 2020.  The most recent year in the graph, 2020 is shown with 80 percent success rate.</a:t>
            </a:r>
          </a:p>
        </p:txBody>
      </p:sp>
      <p:pic>
        <p:nvPicPr>
          <p:cNvPr id="4" name="Picture 3" descr="A line graph with numbers and a line&#10;&#10;Description automatically generated">
            <a:extLst>
              <a:ext uri="{FF2B5EF4-FFF2-40B4-BE49-F238E27FC236}">
                <a16:creationId xmlns:a16="http://schemas.microsoft.com/office/drawing/2014/main" id="{7FB7CA66-D867-FE44-EC4F-A7E4BE743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737" y="1664533"/>
            <a:ext cx="5543550" cy="2954939"/>
          </a:xfrm>
          <a:prstGeom prst="rect">
            <a:avLst/>
          </a:prstGeom>
        </p:spPr>
      </p:pic>
    </p:spTree>
    <p:extLst>
      <p:ext uri="{BB962C8B-B14F-4D97-AF65-F5344CB8AC3E}">
        <p14:creationId xmlns:p14="http://schemas.microsoft.com/office/powerpoint/2010/main" val="48419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25</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SQL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794166"/>
            <a:ext cx="9601200" cy="640111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Unique Launch Sites								(Slide 26)</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Launch Sites that begin with ‘CCA’			(Slide 27)</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Total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PayLoad</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Mass by NASA (CRS)				(Slide 28)</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Average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PayLoad</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Mass by F9 v1.1				(Slide 29)</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Dates First Successful Outcome 				(Slide 30)</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Names Successful Between 4000 and 6000		(Slide 31)</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Success and Failure Mission Outcomes			(Slide 32)</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Booster Version with Max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PayLoad</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(Slide 33)</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Failed Landing Outcome in 2015					(Slide 34)</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Landing Outcomes 2010-06-04 to 2017-03-20	(Slide 35)</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jupyter</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eda</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sql-coursera_sqllite.ipynb</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353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26</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Unique Launch Sites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02528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would produce results that show the unique launch sites.  The launch sites are CCAFS LC-40, VAFB SLC-4E, KSC LC-39A and CCAFS SLC-40.</a:t>
            </a:r>
          </a:p>
        </p:txBody>
      </p:sp>
      <p:pic>
        <p:nvPicPr>
          <p:cNvPr id="3" name="Picture 2">
            <a:extLst>
              <a:ext uri="{FF2B5EF4-FFF2-40B4-BE49-F238E27FC236}">
                <a16:creationId xmlns:a16="http://schemas.microsoft.com/office/drawing/2014/main" id="{5F97CE4E-959B-D040-E2AB-0600027B8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612" y="1635630"/>
            <a:ext cx="6273800" cy="2882855"/>
          </a:xfrm>
          <a:prstGeom prst="rect">
            <a:avLst/>
          </a:prstGeom>
        </p:spPr>
      </p:pic>
    </p:spTree>
    <p:extLst>
      <p:ext uri="{BB962C8B-B14F-4D97-AF65-F5344CB8AC3E}">
        <p14:creationId xmlns:p14="http://schemas.microsoft.com/office/powerpoint/2010/main" val="500932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27</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Launch Sites that begin with ‘CCA’</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02528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selects from the SpaceX dataset, the results wherein launch sites begin with CCA limiting to 5 entries.</a:t>
            </a:r>
          </a:p>
        </p:txBody>
      </p:sp>
      <p:pic>
        <p:nvPicPr>
          <p:cNvPr id="3" name="Picture 2" descr="A screenshot of a computer&#10;&#10;Description automatically generated">
            <a:extLst>
              <a:ext uri="{FF2B5EF4-FFF2-40B4-BE49-F238E27FC236}">
                <a16:creationId xmlns:a16="http://schemas.microsoft.com/office/drawing/2014/main" id="{5983E397-54E1-72F1-F069-EDFEA1552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69" y="1604099"/>
            <a:ext cx="11149261" cy="2983842"/>
          </a:xfrm>
          <a:prstGeom prst="rect">
            <a:avLst/>
          </a:prstGeom>
        </p:spPr>
      </p:pic>
    </p:spTree>
    <p:extLst>
      <p:ext uri="{BB962C8B-B14F-4D97-AF65-F5344CB8AC3E}">
        <p14:creationId xmlns:p14="http://schemas.microsoft.com/office/powerpoint/2010/main" val="3659019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28</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Total </a:t>
            </a:r>
            <a:r>
              <a:rPr lang="en-US" sz="2000" u="sng" spc="-30" dirty="0" err="1">
                <a:solidFill>
                  <a:schemeClr val="accent2">
                    <a:lumMod val="40000"/>
                    <a:lumOff val="60000"/>
                  </a:schemeClr>
                </a:solidFill>
                <a:latin typeface="Courier New" panose="02070309020205020404" pitchFamily="49" charset="0"/>
                <a:cs typeface="Courier New" panose="02070309020205020404" pitchFamily="49" charset="0"/>
              </a:rPr>
              <a:t>PayLoad</a:t>
            </a: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Mass by NASA (CRS)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02528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shows the total payload mass in kg of NASA and the CRS or Commercial Resupply Services means that the payloads were director to the International Space Station.</a:t>
            </a:r>
          </a:p>
        </p:txBody>
      </p:sp>
      <p:pic>
        <p:nvPicPr>
          <p:cNvPr id="3" name="Picture 2" descr="A black screen with white text&#10;&#10;Description automatically generated">
            <a:extLst>
              <a:ext uri="{FF2B5EF4-FFF2-40B4-BE49-F238E27FC236}">
                <a16:creationId xmlns:a16="http://schemas.microsoft.com/office/drawing/2014/main" id="{9F4C055F-BFF4-C9CA-5327-9A34E8446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971" y="1757593"/>
            <a:ext cx="9270058" cy="2349500"/>
          </a:xfrm>
          <a:prstGeom prst="rect">
            <a:avLst/>
          </a:prstGeom>
        </p:spPr>
      </p:pic>
    </p:spTree>
    <p:extLst>
      <p:ext uri="{BB962C8B-B14F-4D97-AF65-F5344CB8AC3E}">
        <p14:creationId xmlns:p14="http://schemas.microsoft.com/office/powerpoint/2010/main" val="1863245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29</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Average </a:t>
            </a:r>
            <a:r>
              <a:rPr lang="en-US" sz="2000" u="sng" spc="-30" dirty="0" err="1">
                <a:solidFill>
                  <a:schemeClr val="accent2">
                    <a:lumMod val="40000"/>
                    <a:lumOff val="60000"/>
                  </a:schemeClr>
                </a:solidFill>
                <a:latin typeface="Courier New" panose="02070309020205020404" pitchFamily="49" charset="0"/>
                <a:cs typeface="Courier New" panose="02070309020205020404" pitchFamily="49" charset="0"/>
              </a:rPr>
              <a:t>PayLoad</a:t>
            </a: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Mass by F9 v1.1</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71750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shows the average payload mass in kg of booster version F9 v1.1 which is 2534.66.</a:t>
            </a:r>
          </a:p>
        </p:txBody>
      </p:sp>
      <p:pic>
        <p:nvPicPr>
          <p:cNvPr id="3" name="Picture 2" descr="A black screen with white text&#10;&#10;Description automatically generated">
            <a:extLst>
              <a:ext uri="{FF2B5EF4-FFF2-40B4-BE49-F238E27FC236}">
                <a16:creationId xmlns:a16="http://schemas.microsoft.com/office/drawing/2014/main" id="{7A66434C-44BF-3E64-59E9-654B05F9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27" y="1688267"/>
            <a:ext cx="10555946" cy="2743200"/>
          </a:xfrm>
          <a:prstGeom prst="rect">
            <a:avLst/>
          </a:prstGeom>
        </p:spPr>
      </p:pic>
    </p:spTree>
    <p:extLst>
      <p:ext uri="{BB962C8B-B14F-4D97-AF65-F5344CB8AC3E}">
        <p14:creationId xmlns:p14="http://schemas.microsoft.com/office/powerpoint/2010/main" val="168478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a:t>
            </a:fld>
            <a:endParaRPr sz="1050">
              <a:latin typeface="Carlito"/>
              <a:cs typeface="Carlito"/>
            </a:endParaRPr>
          </a:p>
        </p:txBody>
      </p:sp>
      <p:sp>
        <p:nvSpPr>
          <p:cNvPr id="3" name="object 3"/>
          <p:cNvSpPr txBox="1"/>
          <p:nvPr/>
        </p:nvSpPr>
        <p:spPr>
          <a:xfrm>
            <a:off x="1114571" y="1795816"/>
            <a:ext cx="9629630" cy="4078038"/>
          </a:xfrm>
          <a:prstGeom prst="rect">
            <a:avLst/>
          </a:prstGeom>
        </p:spPr>
        <p:txBody>
          <a:bodyPr vert="horz" wrap="square" lIns="0" tIns="45719" rIns="0" bIns="0" rtlCol="0">
            <a:spAutoFit/>
          </a:bodyPr>
          <a:lstStyle/>
          <a:p>
            <a:pPr algn="just"/>
            <a:r>
              <a:rPr lang="en-US" sz="2200" spc="-20" dirty="0">
                <a:solidFill>
                  <a:schemeClr val="accent2">
                    <a:lumMod val="40000"/>
                    <a:lumOff val="60000"/>
                  </a:schemeClr>
                </a:solidFill>
                <a:latin typeface="Carlito"/>
                <a:cs typeface="Carlito"/>
              </a:rPr>
              <a:t>	</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This study collected data from two sources, the SpaceX public API and the SpaceX Wikipedia page.  Data wrangling was performed, identifying useful pertinent data.  Data analysis was done by using Exploratory Data Analysis (EDA) with data visualization and SQL and further interactive visual analysis was done by using Folium and </a:t>
            </a:r>
            <a:r>
              <a:rPr lang="en-US" sz="2000" dirty="0" err="1">
                <a:solidFill>
                  <a:schemeClr val="accent2">
                    <a:lumMod val="20000"/>
                    <a:lumOff val="80000"/>
                  </a:schemeClr>
                </a:solidFill>
                <a:effectLst/>
                <a:latin typeface="Courier New" panose="02070309020205020404" pitchFamily="49" charset="0"/>
                <a:cs typeface="Courier New" panose="02070309020205020404" pitchFamily="49" charset="0"/>
              </a:rPr>
              <a:t>Plotly</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Dash.</a:t>
            </a:r>
          </a:p>
          <a:p>
            <a:pPr algn="just"/>
            <a:b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b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Predictive analysis was done using Logistic Regression, Support Vector Machine, Decision Tree Classifier, and K Nearest Neighbors and the results obtained were of accuracy rate of 83.33%.  The models concluded the prediction of successful landings but more data would produce better accuracy in the future.</a:t>
            </a:r>
          </a:p>
        </p:txBody>
      </p:sp>
      <p:sp>
        <p:nvSpPr>
          <p:cNvPr id="6" name="Title 5">
            <a:extLst>
              <a:ext uri="{FF2B5EF4-FFF2-40B4-BE49-F238E27FC236}">
                <a16:creationId xmlns:a16="http://schemas.microsoft.com/office/drawing/2014/main" id="{A1AAE906-8A0F-9940-C50E-38C98890AE99}"/>
              </a:ext>
            </a:extLst>
          </p:cNvPr>
          <p:cNvSpPr>
            <a:spLocks noGrp="1"/>
          </p:cNvSpPr>
          <p:nvPr>
            <p:ph type="title"/>
          </p:nvPr>
        </p:nvSpPr>
        <p:spPr>
          <a:xfrm>
            <a:off x="685800" y="372995"/>
            <a:ext cx="10131425" cy="1456267"/>
          </a:xfrm>
        </p:spPr>
        <p:txBody>
          <a:bodyPr/>
          <a:lstStyle/>
          <a:p>
            <a:r>
              <a:rPr lang="en-US" u="sng" spc="-150" dirty="0">
                <a:uFill>
                  <a:solidFill>
                    <a:srgbClr val="7D7D7D"/>
                  </a:solidFill>
                </a:uFill>
                <a:latin typeface="Bahnschrift" panose="020B0502040204020203" pitchFamily="34" charset="0"/>
              </a:rPr>
              <a:t>Executive summary</a:t>
            </a:r>
            <a:endParaRPr lang="en-US" u="sng" spc="-1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30</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Dates First Successful Outcome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71750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shows the date of the first successful outcome which is on June 4, 2010.</a:t>
            </a:r>
          </a:p>
        </p:txBody>
      </p:sp>
      <p:pic>
        <p:nvPicPr>
          <p:cNvPr id="3" name="Picture 2" descr="A screenshot of a computer&#10;&#10;Description automatically generated">
            <a:extLst>
              <a:ext uri="{FF2B5EF4-FFF2-40B4-BE49-F238E27FC236}">
                <a16:creationId xmlns:a16="http://schemas.microsoft.com/office/drawing/2014/main" id="{E78867A5-25A6-A03D-D3A1-05B96B488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624216"/>
            <a:ext cx="9982200" cy="2987373"/>
          </a:xfrm>
          <a:prstGeom prst="rect">
            <a:avLst/>
          </a:prstGeom>
        </p:spPr>
      </p:pic>
    </p:spTree>
    <p:extLst>
      <p:ext uri="{BB962C8B-B14F-4D97-AF65-F5344CB8AC3E}">
        <p14:creationId xmlns:p14="http://schemas.microsoft.com/office/powerpoint/2010/main" val="2556246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31</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Names Successful Between 4000 and 6000</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shows the booster versions where the outcome is successful and the payload mass is between 4000kg and 6000kg.  As seen, there are four results, F9 FT B1022, F9 FT B1026, F9 FT B1021.2 and F9 FT B1031.2.</a:t>
            </a:r>
          </a:p>
        </p:txBody>
      </p:sp>
      <p:pic>
        <p:nvPicPr>
          <p:cNvPr id="3" name="Picture 2" descr="A screenshot of a computer&#10;&#10;Description automatically generated">
            <a:extLst>
              <a:ext uri="{FF2B5EF4-FFF2-40B4-BE49-F238E27FC236}">
                <a16:creationId xmlns:a16="http://schemas.microsoft.com/office/drawing/2014/main" id="{8B346D39-44F1-5935-08C5-73A1CB319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32" y="1549644"/>
            <a:ext cx="11368736" cy="3121656"/>
          </a:xfrm>
          <a:prstGeom prst="rect">
            <a:avLst/>
          </a:prstGeom>
        </p:spPr>
      </p:pic>
    </p:spTree>
    <p:extLst>
      <p:ext uri="{BB962C8B-B14F-4D97-AF65-F5344CB8AC3E}">
        <p14:creationId xmlns:p14="http://schemas.microsoft.com/office/powerpoint/2010/main" val="2189877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32</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Success and Failure Mission Outcomes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02528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returns the count of each mission outcome and further illustrates a 99 percent mission outcome and 1 percent failure in flight was observed.</a:t>
            </a:r>
          </a:p>
        </p:txBody>
      </p:sp>
      <p:pic>
        <p:nvPicPr>
          <p:cNvPr id="3" name="Picture 2" descr="A screenshot of a computer&#10;&#10;Description automatically generated">
            <a:extLst>
              <a:ext uri="{FF2B5EF4-FFF2-40B4-BE49-F238E27FC236}">
                <a16:creationId xmlns:a16="http://schemas.microsoft.com/office/drawing/2014/main" id="{61A8B781-CDA3-098F-9EC3-3A02D50E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983" y="1649753"/>
            <a:ext cx="10154034" cy="2984500"/>
          </a:xfrm>
          <a:prstGeom prst="rect">
            <a:avLst/>
          </a:prstGeom>
        </p:spPr>
      </p:pic>
    </p:spTree>
    <p:extLst>
      <p:ext uri="{BB962C8B-B14F-4D97-AF65-F5344CB8AC3E}">
        <p14:creationId xmlns:p14="http://schemas.microsoft.com/office/powerpoint/2010/main" val="2356642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33</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Booster Version with Max </a:t>
            </a:r>
            <a:r>
              <a:rPr lang="en-US" sz="2000" u="sng" spc="-30" dirty="0" err="1">
                <a:solidFill>
                  <a:schemeClr val="accent2">
                    <a:lumMod val="40000"/>
                    <a:lumOff val="60000"/>
                  </a:schemeClr>
                </a:solidFill>
                <a:latin typeface="Courier New" panose="02070309020205020404" pitchFamily="49" charset="0"/>
                <a:cs typeface="Courier New" panose="02070309020205020404" pitchFamily="49" charset="0"/>
              </a:rPr>
              <a:t>PayLoad</a:t>
            </a:r>
            <a:endPar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returns the booster versions which have carried the maximum payload mass, and as shown the versions are similar, indicating a relationship of booster version used to the payload mass.</a:t>
            </a:r>
          </a:p>
        </p:txBody>
      </p:sp>
      <p:pic>
        <p:nvPicPr>
          <p:cNvPr id="3" name="Picture 2" descr="A screenshot of a computer&#10;&#10;Description automatically generated">
            <a:extLst>
              <a:ext uri="{FF2B5EF4-FFF2-40B4-BE49-F238E27FC236}">
                <a16:creationId xmlns:a16="http://schemas.microsoft.com/office/drawing/2014/main" id="{D222042F-11E8-D798-D4EE-C47D0595D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1489666"/>
            <a:ext cx="6553200" cy="3160614"/>
          </a:xfrm>
          <a:prstGeom prst="rect">
            <a:avLst/>
          </a:prstGeom>
        </p:spPr>
      </p:pic>
    </p:spTree>
    <p:extLst>
      <p:ext uri="{BB962C8B-B14F-4D97-AF65-F5344CB8AC3E}">
        <p14:creationId xmlns:p14="http://schemas.microsoft.com/office/powerpoint/2010/main" val="3778280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34</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Failed Landing Outcome in 2015</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returns the failed landing outcome that was on the year 2015 and as illustrated by the result that there are two failures, one in January 2015 and the other one is in April 2015.</a:t>
            </a:r>
          </a:p>
        </p:txBody>
      </p:sp>
      <p:pic>
        <p:nvPicPr>
          <p:cNvPr id="3" name="Picture 2" descr="A screenshot of a computer program&#10;&#10;Description automatically generated">
            <a:extLst>
              <a:ext uri="{FF2B5EF4-FFF2-40B4-BE49-F238E27FC236}">
                <a16:creationId xmlns:a16="http://schemas.microsoft.com/office/drawing/2014/main" id="{E3D77738-E2DD-BDAB-466C-3048838B5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888" y="1558992"/>
            <a:ext cx="8905820" cy="3092450"/>
          </a:xfrm>
          <a:prstGeom prst="rect">
            <a:avLst/>
          </a:prstGeom>
        </p:spPr>
      </p:pic>
    </p:spTree>
    <p:extLst>
      <p:ext uri="{BB962C8B-B14F-4D97-AF65-F5344CB8AC3E}">
        <p14:creationId xmlns:p14="http://schemas.microsoft.com/office/powerpoint/2010/main" val="84258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35</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EDA with </a:t>
            </a:r>
            <a:r>
              <a:rPr lang="en-US" u="sng" dirty="0" err="1">
                <a:uFill>
                  <a:solidFill>
                    <a:srgbClr val="7D7D7D"/>
                  </a:solidFill>
                </a:uFill>
                <a:latin typeface="Bahnschrift" panose="020B0502040204020203" pitchFamily="34" charset="0"/>
              </a:rPr>
              <a:t>sql</a:t>
            </a:r>
            <a:r>
              <a:rPr lang="en-US" u="sng" dirty="0">
                <a:uFill>
                  <a:solidFill>
                    <a:srgbClr val="7D7D7D"/>
                  </a:solidFill>
                </a:uFill>
                <a:latin typeface="Bahnschrift" panose="020B0502040204020203" pitchFamily="34" charset="0"/>
              </a:rPr>
              <a:t>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Landing Outcomes 2010-06-04 to 2017-03-20</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02528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SQL Query shown above returns the count of the landing outcomes (drone ship, ground pad, ocean, parachute and no attempt) between the date of June 4, 2010, and March 3, 2017.</a:t>
            </a:r>
          </a:p>
        </p:txBody>
      </p:sp>
      <p:pic>
        <p:nvPicPr>
          <p:cNvPr id="3" name="Picture 2" descr="A screenshot of a computer&#10;&#10;Description automatically generated">
            <a:extLst>
              <a:ext uri="{FF2B5EF4-FFF2-40B4-BE49-F238E27FC236}">
                <a16:creationId xmlns:a16="http://schemas.microsoft.com/office/drawing/2014/main" id="{3ACFD916-855A-B045-830E-8370016E0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950" y="1517139"/>
            <a:ext cx="6896100" cy="3144046"/>
          </a:xfrm>
          <a:prstGeom prst="rect">
            <a:avLst/>
          </a:prstGeom>
        </p:spPr>
      </p:pic>
    </p:spTree>
    <p:extLst>
      <p:ext uri="{BB962C8B-B14F-4D97-AF65-F5344CB8AC3E}">
        <p14:creationId xmlns:p14="http://schemas.microsoft.com/office/powerpoint/2010/main" val="2199967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36</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INTERACTIVE MAP WITH FOLIUM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3528530"/>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Launch Site Locations						(Slide 37)</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Success and Fail Markers					(Slide 38)</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Proximity of Key Locations				(Slide 39)</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lab_jupyter_launch_site_location.jupyterlite.ipynb</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1974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37</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sz="3600" u="sng" cap="none" dirty="0">
                <a:uFill>
                  <a:solidFill>
                    <a:srgbClr val="7D7D7D"/>
                  </a:solidFill>
                </a:uFill>
                <a:latin typeface="Bahnschrift" panose="020B0502040204020203" pitchFamily="34" charset="0"/>
              </a:rPr>
              <a:t>INTERACTIVE MAP WITH FOLIUM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Launch Site Locations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shows a screenshot of the interactive map showing the location of the launch sites in the United States.  The right part of the map shows that there are two launch sites located near each other in Florida and all launch sites are located near the ocean.</a:t>
            </a:r>
          </a:p>
        </p:txBody>
      </p:sp>
      <p:pic>
        <p:nvPicPr>
          <p:cNvPr id="3" name="Picture 2" descr="A map of the united states&#10;&#10;Description automatically generated">
            <a:extLst>
              <a:ext uri="{FF2B5EF4-FFF2-40B4-BE49-F238E27FC236}">
                <a16:creationId xmlns:a16="http://schemas.microsoft.com/office/drawing/2014/main" id="{B45E606F-B313-B9B7-6A7C-11447D292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35060"/>
            <a:ext cx="6934200" cy="3117321"/>
          </a:xfrm>
          <a:prstGeom prst="rect">
            <a:avLst/>
          </a:prstGeom>
        </p:spPr>
      </p:pic>
      <p:pic>
        <p:nvPicPr>
          <p:cNvPr id="7" name="Picture 6" descr="A map of a city&#10;&#10;Description automatically generated">
            <a:extLst>
              <a:ext uri="{FF2B5EF4-FFF2-40B4-BE49-F238E27FC236}">
                <a16:creationId xmlns:a16="http://schemas.microsoft.com/office/drawing/2014/main" id="{F4643825-78F3-6069-D49B-AE4E794DC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308" y="1535060"/>
            <a:ext cx="4546692" cy="3117321"/>
          </a:xfrm>
          <a:prstGeom prst="rect">
            <a:avLst/>
          </a:prstGeom>
        </p:spPr>
      </p:pic>
    </p:spTree>
    <p:extLst>
      <p:ext uri="{BB962C8B-B14F-4D97-AF65-F5344CB8AC3E}">
        <p14:creationId xmlns:p14="http://schemas.microsoft.com/office/powerpoint/2010/main" val="2604337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38</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sz="3600" u="sng" cap="none" dirty="0">
                <a:uFill>
                  <a:solidFill>
                    <a:srgbClr val="7D7D7D"/>
                  </a:solidFill>
                </a:uFill>
                <a:latin typeface="Bahnschrift" panose="020B0502040204020203" pitchFamily="34" charset="0"/>
              </a:rPr>
              <a:t>INTERACTIVE MAP WITH FOLIUM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Success and Fail Markers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is a screenshot of the interactive map showing the clusters when clicked (right image), wherein the green icons show successful landing and the red icons shows the failed landings.</a:t>
            </a:r>
          </a:p>
        </p:txBody>
      </p:sp>
      <p:pic>
        <p:nvPicPr>
          <p:cNvPr id="3" name="Picture 2" descr="A map of a large body of water&#10;&#10;Description automatically generated">
            <a:extLst>
              <a:ext uri="{FF2B5EF4-FFF2-40B4-BE49-F238E27FC236}">
                <a16:creationId xmlns:a16="http://schemas.microsoft.com/office/drawing/2014/main" id="{37D49417-677C-4253-493B-C4CCA857F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507" y="1544922"/>
            <a:ext cx="4160838" cy="3085565"/>
          </a:xfrm>
          <a:prstGeom prst="rect">
            <a:avLst/>
          </a:prstGeom>
        </p:spPr>
      </p:pic>
      <p:pic>
        <p:nvPicPr>
          <p:cNvPr id="7" name="Picture 6" descr="A map of a large area with a location&#10;&#10;Description automatically generated with medium confidence">
            <a:extLst>
              <a:ext uri="{FF2B5EF4-FFF2-40B4-BE49-F238E27FC236}">
                <a16:creationId xmlns:a16="http://schemas.microsoft.com/office/drawing/2014/main" id="{81A74199-08D6-0AF2-EC07-CBE7E3CDB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544922"/>
            <a:ext cx="4160838" cy="3106081"/>
          </a:xfrm>
          <a:prstGeom prst="rect">
            <a:avLst/>
          </a:prstGeom>
        </p:spPr>
      </p:pic>
    </p:spTree>
    <p:extLst>
      <p:ext uri="{BB962C8B-B14F-4D97-AF65-F5344CB8AC3E}">
        <p14:creationId xmlns:p14="http://schemas.microsoft.com/office/powerpoint/2010/main" val="1303451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39</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sz="3600" u="sng" cap="none" dirty="0">
                <a:uFill>
                  <a:solidFill>
                    <a:srgbClr val="7D7D7D"/>
                  </a:solidFill>
                </a:uFill>
                <a:latin typeface="Bahnschrift" panose="020B0502040204020203" pitchFamily="34" charset="0"/>
              </a:rPr>
              <a:t>INTERACTIVE MAP WITH FOLIUM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Proximity of Key Locations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948610"/>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are screenshots of the interactive map which shows the launch sites and the proximity or the nearness of these launch sites to key locations, including highways, railways, and cities.  As show the location of the launch sites are relatively far from densely populated cities in case of launch failure.</a:t>
            </a:r>
          </a:p>
        </p:txBody>
      </p:sp>
      <p:grpSp>
        <p:nvGrpSpPr>
          <p:cNvPr id="12" name="Group 11">
            <a:extLst>
              <a:ext uri="{FF2B5EF4-FFF2-40B4-BE49-F238E27FC236}">
                <a16:creationId xmlns:a16="http://schemas.microsoft.com/office/drawing/2014/main" id="{0E503BB7-8A3B-4082-6162-C5DFC70B6BF0}"/>
              </a:ext>
            </a:extLst>
          </p:cNvPr>
          <p:cNvGrpSpPr/>
          <p:nvPr/>
        </p:nvGrpSpPr>
        <p:grpSpPr>
          <a:xfrm>
            <a:off x="2781300" y="1570745"/>
            <a:ext cx="6629400" cy="3019824"/>
            <a:chOff x="2438400" y="1524000"/>
            <a:chExt cx="7505394" cy="3418857"/>
          </a:xfrm>
        </p:grpSpPr>
        <p:pic>
          <p:nvPicPr>
            <p:cNvPr id="3" name="Picture 2" descr="A map of a city&#10;&#10;Description automatically generated">
              <a:extLst>
                <a:ext uri="{FF2B5EF4-FFF2-40B4-BE49-F238E27FC236}">
                  <a16:creationId xmlns:a16="http://schemas.microsoft.com/office/drawing/2014/main" id="{E281277B-2C00-1A38-7D1A-82204BC5E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74" y="1524000"/>
              <a:ext cx="1856420" cy="3418857"/>
            </a:xfrm>
            <a:prstGeom prst="rect">
              <a:avLst/>
            </a:prstGeom>
          </p:spPr>
        </p:pic>
        <p:pic>
          <p:nvPicPr>
            <p:cNvPr id="7" name="Picture 6" descr="A screenshot of a map&#10;&#10;Description automatically generated">
              <a:extLst>
                <a:ext uri="{FF2B5EF4-FFF2-40B4-BE49-F238E27FC236}">
                  <a16:creationId xmlns:a16="http://schemas.microsoft.com/office/drawing/2014/main" id="{FEB3B0EC-3096-4760-D63F-31BECD2D5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574" y="1541584"/>
              <a:ext cx="5638800" cy="1714597"/>
            </a:xfrm>
            <a:prstGeom prst="rect">
              <a:avLst/>
            </a:prstGeom>
          </p:spPr>
        </p:pic>
        <p:pic>
          <p:nvPicPr>
            <p:cNvPr id="11" name="Picture 10" descr="A map with blue lines and yellow circle&#10;&#10;Description automatically generated">
              <a:extLst>
                <a:ext uri="{FF2B5EF4-FFF2-40B4-BE49-F238E27FC236}">
                  <a16:creationId xmlns:a16="http://schemas.microsoft.com/office/drawing/2014/main" id="{3A3BCCFA-1403-412B-EBB0-B25BC14F5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3275942"/>
              <a:ext cx="5648974" cy="1666915"/>
            </a:xfrm>
            <a:prstGeom prst="rect">
              <a:avLst/>
            </a:prstGeom>
          </p:spPr>
        </p:pic>
      </p:grpSp>
    </p:spTree>
    <p:extLst>
      <p:ext uri="{BB962C8B-B14F-4D97-AF65-F5344CB8AC3E}">
        <p14:creationId xmlns:p14="http://schemas.microsoft.com/office/powerpoint/2010/main" val="89270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a:t>
            </a:fld>
            <a:endParaRPr sz="1050">
              <a:latin typeface="Carlito"/>
              <a:cs typeface="Carlito"/>
            </a:endParaRPr>
          </a:p>
        </p:txBody>
      </p:sp>
      <p:pic>
        <p:nvPicPr>
          <p:cNvPr id="3" name="Picture 2" descr="A rocket launching with smoke and clouds of smoke&#10;&#10;Description automatically generated">
            <a:extLst>
              <a:ext uri="{FF2B5EF4-FFF2-40B4-BE49-F238E27FC236}">
                <a16:creationId xmlns:a16="http://schemas.microsoft.com/office/drawing/2014/main" id="{8560B4A2-F543-166C-6D0D-00DA20769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236" y="0"/>
            <a:ext cx="3727764" cy="6858000"/>
          </a:xfrm>
          <a:prstGeom prst="rect">
            <a:avLst/>
          </a:prstGeom>
        </p:spPr>
      </p:pic>
      <p:sp>
        <p:nvSpPr>
          <p:cNvPr id="4" name="TextBox 3">
            <a:extLst>
              <a:ext uri="{FF2B5EF4-FFF2-40B4-BE49-F238E27FC236}">
                <a16:creationId xmlns:a16="http://schemas.microsoft.com/office/drawing/2014/main" id="{D3B7B078-4F9F-57B5-CE54-5F6556CC2D0F}"/>
              </a:ext>
            </a:extLst>
          </p:cNvPr>
          <p:cNvSpPr txBox="1"/>
          <p:nvPr/>
        </p:nvSpPr>
        <p:spPr>
          <a:xfrm>
            <a:off x="10134600" y="6602983"/>
            <a:ext cx="2209800" cy="338554"/>
          </a:xfrm>
          <a:prstGeom prst="rect">
            <a:avLst/>
          </a:prstGeom>
          <a:noFill/>
        </p:spPr>
        <p:txBody>
          <a:bodyPr wrap="square" rtlCol="0">
            <a:spAutoFit/>
          </a:bodyPr>
          <a:lstStyle/>
          <a:p>
            <a:r>
              <a:rPr lang="en-US" sz="1600" dirty="0"/>
              <a:t>Image from </a:t>
            </a:r>
            <a:r>
              <a:rPr lang="en-US" sz="1600" dirty="0" err="1"/>
              <a:t>SpaceX.com</a:t>
            </a:r>
            <a:endParaRPr lang="en-US" sz="1600" dirty="0"/>
          </a:p>
        </p:txBody>
      </p:sp>
      <p:sp>
        <p:nvSpPr>
          <p:cNvPr id="12" name="Title 5">
            <a:extLst>
              <a:ext uri="{FF2B5EF4-FFF2-40B4-BE49-F238E27FC236}">
                <a16:creationId xmlns:a16="http://schemas.microsoft.com/office/drawing/2014/main" id="{1409FDDC-A953-79D8-713A-FE25A372F896}"/>
              </a:ext>
            </a:extLst>
          </p:cNvPr>
          <p:cNvSpPr>
            <a:spLocks noGrp="1"/>
          </p:cNvSpPr>
          <p:nvPr>
            <p:ph type="title"/>
          </p:nvPr>
        </p:nvSpPr>
        <p:spPr>
          <a:xfrm>
            <a:off x="685800" y="228600"/>
            <a:ext cx="4419599" cy="1456267"/>
          </a:xfrm>
        </p:spPr>
        <p:txBody>
          <a:bodyPr/>
          <a:lstStyle/>
          <a:p>
            <a:r>
              <a:rPr lang="en-US" u="sng" spc="-150" dirty="0">
                <a:uFill>
                  <a:solidFill>
                    <a:srgbClr val="7D7D7D"/>
                  </a:solidFill>
                </a:uFill>
                <a:latin typeface="Bahnschrift" panose="020B0502040204020203" pitchFamily="34" charset="0"/>
              </a:rPr>
              <a:t>introduction</a:t>
            </a:r>
            <a:endParaRPr lang="en-US" u="sng" spc="-150" dirty="0"/>
          </a:p>
        </p:txBody>
      </p:sp>
      <p:sp>
        <p:nvSpPr>
          <p:cNvPr id="14" name="object 3">
            <a:extLst>
              <a:ext uri="{FF2B5EF4-FFF2-40B4-BE49-F238E27FC236}">
                <a16:creationId xmlns:a16="http://schemas.microsoft.com/office/drawing/2014/main" id="{F222E879-08FA-2A84-4DC8-895AD3B83522}"/>
              </a:ext>
            </a:extLst>
          </p:cNvPr>
          <p:cNvSpPr txBox="1"/>
          <p:nvPr/>
        </p:nvSpPr>
        <p:spPr>
          <a:xfrm>
            <a:off x="1066800" y="1447800"/>
            <a:ext cx="6734030" cy="4708980"/>
          </a:xfrm>
          <a:prstGeom prst="rect">
            <a:avLst/>
          </a:prstGeom>
        </p:spPr>
        <p:txBody>
          <a:bodyPr vert="horz" wrap="square" lIns="0" tIns="45719" rIns="0" bIns="0" rtlCol="0">
            <a:spAutoFit/>
          </a:bodyPr>
          <a:lstStyle/>
          <a:p>
            <a:pPr algn="just"/>
            <a:r>
              <a:rPr lang="en-US" sz="2200" u="sng" spc="-20" dirty="0">
                <a:solidFill>
                  <a:schemeClr val="accent2">
                    <a:lumMod val="20000"/>
                    <a:lumOff val="80000"/>
                  </a:schemeClr>
                </a:solidFill>
                <a:latin typeface="Courier New" panose="02070309020205020404" pitchFamily="49" charset="0"/>
                <a:cs typeface="Courier New" panose="02070309020205020404" pitchFamily="49" charset="0"/>
              </a:rPr>
              <a:t>	Background:</a:t>
            </a:r>
          </a:p>
          <a:p>
            <a:pPr algn="just"/>
            <a:endParaRPr lang="en-US" sz="1050" spc="-20" dirty="0">
              <a:solidFill>
                <a:schemeClr val="accent2">
                  <a:lumMod val="20000"/>
                  <a:lumOff val="80000"/>
                </a:schemeClr>
              </a:solidFill>
              <a:latin typeface="Courier New" panose="02070309020205020404" pitchFamily="49" charset="0"/>
              <a:cs typeface="Courier New" panose="02070309020205020404" pitchFamily="49" charset="0"/>
            </a:endParaRPr>
          </a:p>
          <a:p>
            <a:pPr algn="just"/>
            <a:r>
              <a:rPr lang="en-US" sz="2000" spc="-20" dirty="0">
                <a:solidFill>
                  <a:schemeClr val="accent2">
                    <a:lumMod val="20000"/>
                    <a:lumOff val="80000"/>
                  </a:schemeClr>
                </a:solidFill>
                <a:latin typeface="Courier New" panose="02070309020205020404" pitchFamily="49" charset="0"/>
                <a:cs typeface="Courier New" panose="02070309020205020404" pitchFamily="49" charset="0"/>
              </a:rPr>
              <a:t>	Space... The final frontier. </a:t>
            </a:r>
          </a:p>
          <a:p>
            <a:pPr algn="just"/>
            <a:r>
              <a:rPr lang="en-US" sz="1000" spc="-20" dirty="0">
                <a:solidFill>
                  <a:schemeClr val="accent2">
                    <a:lumMod val="20000"/>
                    <a:lumOff val="80000"/>
                  </a:schemeClr>
                </a:solidFill>
                <a:latin typeface="Courier New" panose="02070309020205020404" pitchFamily="49" charset="0"/>
                <a:cs typeface="Courier New" panose="02070309020205020404" pitchFamily="49" charset="0"/>
              </a:rPr>
              <a:t> </a:t>
            </a:r>
          </a:p>
          <a:p>
            <a:pPr algn="just"/>
            <a:r>
              <a:rPr lang="en-US" sz="2000" spc="-20" dirty="0">
                <a:solidFill>
                  <a:schemeClr val="accent2">
                    <a:lumMod val="20000"/>
                    <a:lumOff val="80000"/>
                  </a:schemeClr>
                </a:solidFill>
                <a:latin typeface="Courier New" panose="02070309020205020404" pitchFamily="49" charset="0"/>
                <a:cs typeface="Courier New" panose="02070309020205020404" pitchFamily="49" charset="0"/>
              </a:rPr>
              <a:t>	As the commercial space flight becomes more and more viable due to the ability of SpaceX to recover parts of the rocket after launch, bringing cost down.</a:t>
            </a:r>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a:p>
            <a:pPr algn="just"/>
            <a:br>
              <a:rPr lang="en-US" sz="2000" u="sng" dirty="0">
                <a:solidFill>
                  <a:schemeClr val="accent2">
                    <a:lumMod val="20000"/>
                    <a:lumOff val="80000"/>
                  </a:schemeClr>
                </a:solidFill>
                <a:effectLst/>
                <a:latin typeface="Courier New" panose="02070309020205020404" pitchFamily="49" charset="0"/>
                <a:cs typeface="Courier New" panose="02070309020205020404" pitchFamily="49" charset="0"/>
              </a:rPr>
            </a:br>
            <a:r>
              <a:rPr lang="en-US" sz="2000" u="sng" dirty="0">
                <a:solidFill>
                  <a:schemeClr val="accent2">
                    <a:lumMod val="20000"/>
                    <a:lumOff val="80000"/>
                  </a:schemeClr>
                </a:solidFill>
                <a:effectLst/>
                <a:latin typeface="Courier New" panose="02070309020205020404" pitchFamily="49" charset="0"/>
                <a:cs typeface="Courier New" panose="02070309020205020404" pitchFamily="49" charset="0"/>
              </a:rPr>
              <a:t>	The Problem:</a:t>
            </a:r>
          </a:p>
          <a:p>
            <a:pPr algn="just"/>
            <a:endParaRPr lang="en-US" sz="1050" dirty="0">
              <a:solidFill>
                <a:schemeClr val="accent2">
                  <a:lumMod val="20000"/>
                  <a:lumOff val="80000"/>
                </a:schemeClr>
              </a:solidFill>
              <a:effectLst/>
              <a:latin typeface="Courier New" panose="02070309020205020404" pitchFamily="49" charset="0"/>
              <a:cs typeface="Courier New" panose="02070309020205020404" pitchFamily="49" charset="0"/>
            </a:endParaRPr>
          </a:p>
          <a:p>
            <a:pPr algn="just"/>
            <a:r>
              <a:rPr lang="en-US" sz="2000" dirty="0">
                <a:solidFill>
                  <a:schemeClr val="accent2">
                    <a:lumMod val="20000"/>
                    <a:lumOff val="80000"/>
                  </a:schemeClr>
                </a:solidFill>
                <a:latin typeface="Courier New" panose="02070309020205020404" pitchFamily="49" charset="0"/>
                <a:cs typeface="Courier New" panose="02070309020205020404" pitchFamily="49" charset="0"/>
              </a:rPr>
              <a:t>	New emerging contender, </a:t>
            </a:r>
            <a:r>
              <a:rPr lang="en-US" sz="2000" dirty="0" err="1">
                <a:solidFill>
                  <a:schemeClr val="accent2">
                    <a:lumMod val="20000"/>
                    <a:lumOff val="80000"/>
                  </a:schemeClr>
                </a:solidFill>
                <a:latin typeface="Courier New" panose="02070309020205020404" pitchFamily="49" charset="0"/>
                <a:cs typeface="Courier New" panose="02070309020205020404" pitchFamily="49" charset="0"/>
              </a:rPr>
              <a:t>SpaceY</a:t>
            </a:r>
            <a:r>
              <a:rPr lang="en-US" sz="2000" dirty="0">
                <a:solidFill>
                  <a:schemeClr val="accent2">
                    <a:lumMod val="20000"/>
                    <a:lumOff val="80000"/>
                  </a:schemeClr>
                </a:solidFill>
                <a:latin typeface="Courier New" panose="02070309020205020404" pitchFamily="49" charset="0"/>
                <a:cs typeface="Courier New" panose="02070309020205020404" pitchFamily="49" charset="0"/>
              </a:rPr>
              <a:t> wants to enter the ring of space flight and this study was done to create a machine learning model to predict the successful Stage1 recovery.</a:t>
            </a:r>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40</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PLOTLY DASH DASHBOARD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3938899"/>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SpaceX Launch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Plotly</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Dashboard					(Slide 41)</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Launch Success by Launch Site					(Slide 42)</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Most Successful Launch Site						(Slide 43)</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Payload Mass Vs Success Vs Booster Version	(Slide 44)</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spacex_dash_app.py</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50284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41</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PLOTLY DASH DASHBOARD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SpaceX Launch </a:t>
            </a:r>
            <a:r>
              <a:rPr lang="en-US" sz="2000" u="sng" spc="-30" dirty="0" err="1">
                <a:solidFill>
                  <a:schemeClr val="accent2">
                    <a:lumMod val="40000"/>
                    <a:lumOff val="60000"/>
                  </a:schemeClr>
                </a:solidFill>
                <a:latin typeface="Courier New" panose="02070309020205020404" pitchFamily="49" charset="0"/>
                <a:cs typeface="Courier New" panose="02070309020205020404" pitchFamily="49" charset="0"/>
              </a:rPr>
              <a:t>Plotly</a:t>
            </a: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Dashboard</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781587"/>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is a screenshot of the interactive dashboard created showing the SpaceX Launch Records with a dropdown menu showing Pie Chart for launches and a slider to change the range for payload mass.</a:t>
            </a:r>
          </a:p>
        </p:txBody>
      </p:sp>
      <p:pic>
        <p:nvPicPr>
          <p:cNvPr id="3" name="Picture 2" descr="A screenshot of a computer&#10;&#10;Description automatically generated">
            <a:extLst>
              <a:ext uri="{FF2B5EF4-FFF2-40B4-BE49-F238E27FC236}">
                <a16:creationId xmlns:a16="http://schemas.microsoft.com/office/drawing/2014/main" id="{B83AA7EA-EE27-C1E6-4466-BE96229E3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502419"/>
            <a:ext cx="5334000" cy="3279168"/>
          </a:xfrm>
          <a:prstGeom prst="rect">
            <a:avLst/>
          </a:prstGeom>
        </p:spPr>
      </p:pic>
    </p:spTree>
    <p:extLst>
      <p:ext uri="{BB962C8B-B14F-4D97-AF65-F5344CB8AC3E}">
        <p14:creationId xmlns:p14="http://schemas.microsoft.com/office/powerpoint/2010/main" val="2224775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42</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PLOTLY DASH DASHBOARD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Launch Success by Launch Site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shown above from the interactive dashboard, illustrating the percentage share of the successful launches across the launch sites.  KSC LC-39A has the majority with 41.7 percent.  CCAFS LC-40 is the predecessor of CCAFS SLC-40 and by that the smallest percent of successful landings is the VAFB SLC-4E</a:t>
            </a:r>
          </a:p>
        </p:txBody>
      </p:sp>
      <p:pic>
        <p:nvPicPr>
          <p:cNvPr id="4" name="Picture 3" descr="A colorful pie chart with numbers&#10;&#10;Description automatically generated">
            <a:extLst>
              <a:ext uri="{FF2B5EF4-FFF2-40B4-BE49-F238E27FC236}">
                <a16:creationId xmlns:a16="http://schemas.microsoft.com/office/drawing/2014/main" id="{A4BB8B4F-F910-9EE6-F4AE-4C7AE8A58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572127"/>
            <a:ext cx="4222750" cy="3047345"/>
          </a:xfrm>
          <a:prstGeom prst="rect">
            <a:avLst/>
          </a:prstGeom>
        </p:spPr>
      </p:pic>
      <p:pic>
        <p:nvPicPr>
          <p:cNvPr id="10" name="Picture 9" descr="A group of colorful squares with black text&#10;&#10;Description automatically generated">
            <a:extLst>
              <a:ext uri="{FF2B5EF4-FFF2-40B4-BE49-F238E27FC236}">
                <a16:creationId xmlns:a16="http://schemas.microsoft.com/office/drawing/2014/main" id="{C2D5FF5E-43D8-7855-E084-F7D2ED4E1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6950" y="1569582"/>
            <a:ext cx="2044700" cy="1326018"/>
          </a:xfrm>
          <a:prstGeom prst="rect">
            <a:avLst/>
          </a:prstGeom>
        </p:spPr>
      </p:pic>
      <p:pic>
        <p:nvPicPr>
          <p:cNvPr id="12" name="Picture 11" descr="A close-up of a logo&#10;&#10;Description automatically generated">
            <a:extLst>
              <a:ext uri="{FF2B5EF4-FFF2-40B4-BE49-F238E27FC236}">
                <a16:creationId xmlns:a16="http://schemas.microsoft.com/office/drawing/2014/main" id="{5BFF66E4-6340-5F24-C78C-92C585353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1586234"/>
            <a:ext cx="2489200" cy="464534"/>
          </a:xfrm>
          <a:prstGeom prst="rect">
            <a:avLst/>
          </a:prstGeom>
        </p:spPr>
      </p:pic>
    </p:spTree>
    <p:extLst>
      <p:ext uri="{BB962C8B-B14F-4D97-AF65-F5344CB8AC3E}">
        <p14:creationId xmlns:p14="http://schemas.microsoft.com/office/powerpoint/2010/main" val="4268585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43</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PLOTLY DASH DASHBOARD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Most Successful Launch Site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717812"/>
            <a:ext cx="9601200" cy="1025281"/>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taken from the interactive dashboard, shows the most successful launch site which is the KSC LC-39A which has roughly 75 percent success rate.</a:t>
            </a:r>
          </a:p>
        </p:txBody>
      </p:sp>
      <p:pic>
        <p:nvPicPr>
          <p:cNvPr id="4" name="Picture 3" descr="A screen shot of a graph&#10;&#10;Description automatically generated">
            <a:extLst>
              <a:ext uri="{FF2B5EF4-FFF2-40B4-BE49-F238E27FC236}">
                <a16:creationId xmlns:a16="http://schemas.microsoft.com/office/drawing/2014/main" id="{796C3989-BF5F-6400-9660-07988313E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476528"/>
            <a:ext cx="5943600" cy="3270187"/>
          </a:xfrm>
          <a:prstGeom prst="rect">
            <a:avLst/>
          </a:prstGeom>
        </p:spPr>
      </p:pic>
    </p:spTree>
    <p:extLst>
      <p:ext uri="{BB962C8B-B14F-4D97-AF65-F5344CB8AC3E}">
        <p14:creationId xmlns:p14="http://schemas.microsoft.com/office/powerpoint/2010/main" val="3930144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44</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PLOTLY DASH DASHBOARD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Payload Mass Vs Success Vs Booster Version</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640834"/>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taken from the interactive dashboard wherein a slider was put on the range of 0 to 6000 kg and the different colored dots indicating the booster versions.  Also seen on the scatter plot is the success and failure of each of the booster versions.</a:t>
            </a:r>
          </a:p>
        </p:txBody>
      </p:sp>
      <p:pic>
        <p:nvPicPr>
          <p:cNvPr id="4" name="Picture 3" descr="A screen shot of a graph&#10;&#10;Description automatically generated">
            <a:extLst>
              <a:ext uri="{FF2B5EF4-FFF2-40B4-BE49-F238E27FC236}">
                <a16:creationId xmlns:a16="http://schemas.microsoft.com/office/drawing/2014/main" id="{2D9FC682-B78E-6946-35FA-328F6B384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59" y="1601471"/>
            <a:ext cx="11559681" cy="2981215"/>
          </a:xfrm>
          <a:prstGeom prst="rect">
            <a:avLst/>
          </a:prstGeom>
        </p:spPr>
      </p:pic>
    </p:spTree>
    <p:extLst>
      <p:ext uri="{BB962C8B-B14F-4D97-AF65-F5344CB8AC3E}">
        <p14:creationId xmlns:p14="http://schemas.microsoft.com/office/powerpoint/2010/main" val="1318694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45</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sz="3600" u="sng" cap="none" dirty="0">
                <a:uFill>
                  <a:solidFill>
                    <a:srgbClr val="7D7D7D"/>
                  </a:solidFill>
                </a:uFill>
                <a:latin typeface="Bahnschrift" panose="020B0502040204020203" pitchFamily="34" charset="0"/>
              </a:rPr>
              <a:t>PREDICTIVE ANALYSIS RESULTS</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34926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Logistic Regression				(Slide 46)</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Support Vector Machine			(Slide 47)</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Decision Tree Classifier			(Slide 48)</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K Nearest Neighbors				(Slide 49)</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Comparison of Models				(Slide 50)</a:t>
            </a: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p>
        </p:txBody>
      </p:sp>
      <p:sp>
        <p:nvSpPr>
          <p:cNvPr id="2" name="object 54">
            <a:extLst>
              <a:ext uri="{FF2B5EF4-FFF2-40B4-BE49-F238E27FC236}">
                <a16:creationId xmlns:a16="http://schemas.microsoft.com/office/drawing/2014/main" id="{E4A126FC-FAC0-BE63-1A80-474F8DAA5E4E}"/>
              </a:ext>
            </a:extLst>
          </p:cNvPr>
          <p:cNvSpPr txBox="1"/>
          <p:nvPr/>
        </p:nvSpPr>
        <p:spPr>
          <a:xfrm>
            <a:off x="838200" y="5886112"/>
            <a:ext cx="10254996"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SpaceX_Machine_Learning_Prediction_Part_5.jupyterlite.ipynb</a:t>
            </a:r>
            <a:endParaRPr lang="en-IN"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79335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46</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PREDICTIVE ANALYSIS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Logistic Regression</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shows the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GridSearchCV</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for Logistic Regression and the accuracy on the test data using the method score is 0.83.  Also shown is the confusion matrix of the logistic regression model.</a:t>
            </a:r>
          </a:p>
        </p:txBody>
      </p:sp>
      <p:pic>
        <p:nvPicPr>
          <p:cNvPr id="3" name="Picture 2" descr="A close-up of a logistic&#10;&#10;Description automatically generated">
            <a:extLst>
              <a:ext uri="{FF2B5EF4-FFF2-40B4-BE49-F238E27FC236}">
                <a16:creationId xmlns:a16="http://schemas.microsoft.com/office/drawing/2014/main" id="{643BBA0F-6C72-A8EA-431F-5F0D84BFF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418" y="1757180"/>
            <a:ext cx="3455129" cy="1192478"/>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AA85566F-BD44-7B9E-DD1B-8E75A58B0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418" y="2949658"/>
            <a:ext cx="3426151" cy="1608966"/>
          </a:xfrm>
          <a:prstGeom prst="rect">
            <a:avLst/>
          </a:prstGeom>
        </p:spPr>
      </p:pic>
      <p:pic>
        <p:nvPicPr>
          <p:cNvPr id="11" name="Picture 10" descr="A diagram of different colored squares&#10;&#10;Description automatically generated">
            <a:extLst>
              <a:ext uri="{FF2B5EF4-FFF2-40B4-BE49-F238E27FC236}">
                <a16:creationId xmlns:a16="http://schemas.microsoft.com/office/drawing/2014/main" id="{49CCCDCA-BAE4-9A00-4E24-1578B905A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569" y="1757180"/>
            <a:ext cx="3309249" cy="2823892"/>
          </a:xfrm>
          <a:prstGeom prst="rect">
            <a:avLst/>
          </a:prstGeom>
        </p:spPr>
      </p:pic>
    </p:spTree>
    <p:extLst>
      <p:ext uri="{BB962C8B-B14F-4D97-AF65-F5344CB8AC3E}">
        <p14:creationId xmlns:p14="http://schemas.microsoft.com/office/powerpoint/2010/main" val="132413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47</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PREDICTIVE ANALYSIS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Support Vector Machine</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shows the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GridSearchCV</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for Support Vector Machine model and the accuracy on the test data using the method score is also 0.83.  Also shown is the confusion matrix of the support vector machine model.</a:t>
            </a:r>
          </a:p>
        </p:txBody>
      </p:sp>
      <p:pic>
        <p:nvPicPr>
          <p:cNvPr id="3" name="Picture 2" descr="A white sign with black text&#10;&#10;Description automatically generated">
            <a:extLst>
              <a:ext uri="{FF2B5EF4-FFF2-40B4-BE49-F238E27FC236}">
                <a16:creationId xmlns:a16="http://schemas.microsoft.com/office/drawing/2014/main" id="{AA7B339A-A598-8649-80C7-F4303E0B0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972" y="1476528"/>
            <a:ext cx="2300010" cy="1593707"/>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AB7A1020-C5B2-913A-EA59-62935E18F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772" y="3025435"/>
            <a:ext cx="4470400" cy="1651000"/>
          </a:xfrm>
          <a:prstGeom prst="rect">
            <a:avLst/>
          </a:prstGeom>
        </p:spPr>
      </p:pic>
      <p:pic>
        <p:nvPicPr>
          <p:cNvPr id="11" name="Picture 10" descr="A diagram of a graph&#10;&#10;Description automatically generated with medium confidence">
            <a:extLst>
              <a:ext uri="{FF2B5EF4-FFF2-40B4-BE49-F238E27FC236}">
                <a16:creationId xmlns:a16="http://schemas.microsoft.com/office/drawing/2014/main" id="{E4E8F8D7-3DD3-EF49-F7BF-2A58E45FA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476529"/>
            <a:ext cx="3751121" cy="3199906"/>
          </a:xfrm>
          <a:prstGeom prst="rect">
            <a:avLst/>
          </a:prstGeom>
        </p:spPr>
      </p:pic>
    </p:spTree>
    <p:extLst>
      <p:ext uri="{BB962C8B-B14F-4D97-AF65-F5344CB8AC3E}">
        <p14:creationId xmlns:p14="http://schemas.microsoft.com/office/powerpoint/2010/main" val="922068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48</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PREDICTIVE ANALYSIS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Decision Tree Classifier</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shows the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GridSearchCV</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for Decision Tree Classifier model and the accuracy on the test data using the method score is higher at 0.87.  Also shown is the confusion matrix of the decision tree classifier model.</a:t>
            </a:r>
          </a:p>
        </p:txBody>
      </p:sp>
      <p:pic>
        <p:nvPicPr>
          <p:cNvPr id="3" name="Picture 2" descr="A close-up of a sign&#10;&#10;Description automatically generated">
            <a:extLst>
              <a:ext uri="{FF2B5EF4-FFF2-40B4-BE49-F238E27FC236}">
                <a16:creationId xmlns:a16="http://schemas.microsoft.com/office/drawing/2014/main" id="{1AC4657F-F40B-5ED1-1B0C-A99757A80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11" y="1732526"/>
            <a:ext cx="5169752" cy="1650344"/>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40F9D018-C1AC-CA36-7DF1-DEE475B1B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662" y="3360620"/>
            <a:ext cx="5181600" cy="1190859"/>
          </a:xfrm>
          <a:prstGeom prst="rect">
            <a:avLst/>
          </a:prstGeom>
        </p:spPr>
      </p:pic>
      <p:pic>
        <p:nvPicPr>
          <p:cNvPr id="11" name="Picture 10" descr="A diagram of different colored squares&#10;&#10;Description automatically generated">
            <a:extLst>
              <a:ext uri="{FF2B5EF4-FFF2-40B4-BE49-F238E27FC236}">
                <a16:creationId xmlns:a16="http://schemas.microsoft.com/office/drawing/2014/main" id="{4C9BDE99-8D01-F9C6-C58D-693CEEA0F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3262" y="1466018"/>
            <a:ext cx="3568700" cy="3059855"/>
          </a:xfrm>
          <a:prstGeom prst="rect">
            <a:avLst/>
          </a:prstGeom>
        </p:spPr>
      </p:pic>
    </p:spTree>
    <p:extLst>
      <p:ext uri="{BB962C8B-B14F-4D97-AF65-F5344CB8AC3E}">
        <p14:creationId xmlns:p14="http://schemas.microsoft.com/office/powerpoint/2010/main" val="320304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49</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PREDICTIVE ANALYSIS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K Nearest Neighbors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619472"/>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The image above shows the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GridSearchCV</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for K Nearest Neighbors Classifier model and the accuracy on the test data using the method score is at 0.85.  Also shown is the confusion matrix of the K nearest neighbors classifier model.</a:t>
            </a:r>
          </a:p>
        </p:txBody>
      </p:sp>
      <p:pic>
        <p:nvPicPr>
          <p:cNvPr id="3" name="Picture 2" descr="A close-up of a computer screen&#10;&#10;Description automatically generated">
            <a:extLst>
              <a:ext uri="{FF2B5EF4-FFF2-40B4-BE49-F238E27FC236}">
                <a16:creationId xmlns:a16="http://schemas.microsoft.com/office/drawing/2014/main" id="{63E2BBE5-365D-9687-1A87-54C339E1C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284" y="2010053"/>
            <a:ext cx="4629150" cy="1485900"/>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9D6810EF-B1CF-3352-DFF9-2F4B55416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000" y="3522229"/>
            <a:ext cx="4902200" cy="1097243"/>
          </a:xfrm>
          <a:prstGeom prst="rect">
            <a:avLst/>
          </a:prstGeom>
        </p:spPr>
      </p:pic>
      <p:pic>
        <p:nvPicPr>
          <p:cNvPr id="11" name="Picture 10" descr="A diagram of a confused matrix&#10;&#10;Description automatically generated with medium confidence">
            <a:extLst>
              <a:ext uri="{FF2B5EF4-FFF2-40B4-BE49-F238E27FC236}">
                <a16:creationId xmlns:a16="http://schemas.microsoft.com/office/drawing/2014/main" id="{340C9996-DC14-930E-360F-1E68F235C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507972"/>
            <a:ext cx="3598100" cy="3111500"/>
          </a:xfrm>
          <a:prstGeom prst="rect">
            <a:avLst/>
          </a:prstGeom>
        </p:spPr>
      </p:pic>
    </p:spTree>
    <p:extLst>
      <p:ext uri="{BB962C8B-B14F-4D97-AF65-F5344CB8AC3E}">
        <p14:creationId xmlns:p14="http://schemas.microsoft.com/office/powerpoint/2010/main" val="93425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a:t>
            </a:fld>
            <a:endParaRPr sz="1050">
              <a:latin typeface="Carlito"/>
              <a:cs typeface="Carlito"/>
            </a:endParaRPr>
          </a:p>
        </p:txBody>
      </p:sp>
      <p:sp>
        <p:nvSpPr>
          <p:cNvPr id="5" name="object 6">
            <a:extLst>
              <a:ext uri="{FF2B5EF4-FFF2-40B4-BE49-F238E27FC236}">
                <a16:creationId xmlns:a16="http://schemas.microsoft.com/office/drawing/2014/main" id="{878C0813-9D74-3661-3B67-A07D34A37059}"/>
              </a:ext>
            </a:extLst>
          </p:cNvPr>
          <p:cNvSpPr txBox="1">
            <a:spLocks/>
          </p:cNvSpPr>
          <p:nvPr/>
        </p:nvSpPr>
        <p:spPr>
          <a:xfrm>
            <a:off x="1166702" y="1143000"/>
            <a:ext cx="9848849" cy="1560302"/>
          </a:xfrm>
          <a:prstGeom prst="rect">
            <a:avLst/>
          </a:prstGeom>
        </p:spPr>
        <p:txBody>
          <a:bodyPr vert="horz" wrap="square" lIns="0" tIns="481523" rIns="0" bIns="0" rtlCol="0">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5080" indent="0" algn="ctr">
              <a:lnSpc>
                <a:spcPts val="8200"/>
              </a:lnSpc>
              <a:spcBef>
                <a:spcPts val="1540"/>
              </a:spcBef>
              <a:buFont typeface="Arial"/>
              <a:buNone/>
            </a:pPr>
            <a:r>
              <a:rPr lang="en-US" sz="9000" spc="-535" dirty="0">
                <a:latin typeface="Bahnschrift Light SemiCondensed" panose="020B0502040204020203" pitchFamily="34" charset="0"/>
              </a:rPr>
              <a:t>Methodology</a:t>
            </a:r>
            <a:endParaRPr lang="en-US" sz="9000" spc="-360" dirty="0">
              <a:latin typeface="Bahnschrift Light SemiCondensed" panose="020B0502040204020203" pitchFamily="34" charset="0"/>
            </a:endParaRPr>
          </a:p>
        </p:txBody>
      </p:sp>
      <p:sp>
        <p:nvSpPr>
          <p:cNvPr id="6" name="object 4">
            <a:extLst>
              <a:ext uri="{FF2B5EF4-FFF2-40B4-BE49-F238E27FC236}">
                <a16:creationId xmlns:a16="http://schemas.microsoft.com/office/drawing/2014/main" id="{A3290E8A-0596-8FA2-54A6-F46A0C595F1E}"/>
              </a:ext>
            </a:extLst>
          </p:cNvPr>
          <p:cNvSpPr txBox="1"/>
          <p:nvPr/>
        </p:nvSpPr>
        <p:spPr>
          <a:xfrm>
            <a:off x="1171957" y="4876800"/>
            <a:ext cx="9601200" cy="991938"/>
          </a:xfrm>
          <a:prstGeom prst="rect">
            <a:avLst/>
          </a:prstGeom>
        </p:spPr>
        <p:txBody>
          <a:bodyPr vert="horz" wrap="square" lIns="0" tIns="100965" rIns="0" bIns="0" rtlCol="0">
            <a:spAutoFit/>
          </a:bodyPr>
          <a:lstStyle/>
          <a:p>
            <a:pPr marL="12700">
              <a:lnSpc>
                <a:spcPct val="100000"/>
              </a:lnSpc>
              <a:spcBef>
                <a:spcPts val="795"/>
              </a:spcBef>
              <a:tabLst>
                <a:tab pos="240665" algn="l"/>
                <a:tab pos="241300" algn="l"/>
              </a:tabLst>
            </a:pPr>
            <a:r>
              <a:rPr lang="en-US" sz="2800" u="sng" spc="-30" dirty="0">
                <a:solidFill>
                  <a:schemeClr val="accent2">
                    <a:lumMod val="20000"/>
                    <a:lumOff val="80000"/>
                  </a:schemeClr>
                </a:solidFill>
                <a:latin typeface="Courier New" panose="02070309020205020404" pitchFamily="49" charset="0"/>
                <a:cs typeface="Courier New" panose="02070309020205020404" pitchFamily="49" charset="0"/>
              </a:rPr>
              <a:t>  or how was it done?</a:t>
            </a:r>
            <a:endParaRPr lang="en-US" sz="2800" spc="-25"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710"/>
              </a:spcBef>
              <a:tabLst>
                <a:tab pos="240665" algn="l"/>
                <a:tab pos="241300" algn="l"/>
              </a:tabLst>
            </a:pPr>
            <a:endParaRPr sz="24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252984" cy="141321"/>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50</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76200"/>
            <a:ext cx="10131425" cy="1740733"/>
          </a:xfrm>
          <a:prstGeom prst="rect">
            <a:avLst/>
          </a:prstGeom>
        </p:spPr>
        <p:txBody>
          <a:bodyPr vert="horz" wrap="square" lIns="0" tIns="626618" rIns="0" bIns="0" rtlCol="0">
            <a:spAutoFit/>
          </a:bodyPr>
          <a:lstStyle/>
          <a:p>
            <a:pPr marL="168910">
              <a:spcBef>
                <a:spcPts val="100"/>
              </a:spcBef>
              <a:tabLst>
                <a:tab pos="10140315" algn="l"/>
              </a:tabLst>
            </a:pPr>
            <a:r>
              <a:rPr lang="en-US" sz="3600" u="sng" cap="none" dirty="0">
                <a:uFill>
                  <a:solidFill>
                    <a:srgbClr val="7D7D7D"/>
                  </a:solidFill>
                </a:uFill>
                <a:latin typeface="Bahnschrift" panose="020B0502040204020203" pitchFamily="34" charset="0"/>
              </a:rPr>
              <a:t>PREDICTIVE ANALYSIS RESULTS</a:t>
            </a:r>
            <a:br>
              <a:rPr lang="en-US" u="sng" cap="none" dirty="0">
                <a:uFill>
                  <a:solidFill>
                    <a:srgbClr val="7D7D7D"/>
                  </a:solidFill>
                </a:uFill>
                <a:latin typeface="Bahnschrift" panose="020B0502040204020203" pitchFamily="34" charset="0"/>
              </a:rPr>
            </a:br>
            <a:endParaRPr lang="en-US" u="sng" cap="none"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95400" y="1066800"/>
            <a:ext cx="9601200" cy="40972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u="sng" spc="-30" dirty="0">
                <a:solidFill>
                  <a:schemeClr val="accent2">
                    <a:lumMod val="40000"/>
                    <a:lumOff val="60000"/>
                  </a:schemeClr>
                </a:solidFill>
                <a:latin typeface="Courier New" panose="02070309020205020404" pitchFamily="49" charset="0"/>
                <a:cs typeface="Courier New" panose="02070309020205020404" pitchFamily="49" charset="0"/>
              </a:rPr>
              <a:t>  Comparison of Models</a:t>
            </a:r>
          </a:p>
        </p:txBody>
      </p:sp>
      <p:sp>
        <p:nvSpPr>
          <p:cNvPr id="6" name="object 4">
            <a:extLst>
              <a:ext uri="{FF2B5EF4-FFF2-40B4-BE49-F238E27FC236}">
                <a16:creationId xmlns:a16="http://schemas.microsoft.com/office/drawing/2014/main" id="{40F87577-1542-F08D-3760-AE0D77F6D1C3}"/>
              </a:ext>
            </a:extLst>
          </p:cNvPr>
          <p:cNvSpPr txBox="1"/>
          <p:nvPr/>
        </p:nvSpPr>
        <p:spPr>
          <a:xfrm>
            <a:off x="950912" y="4744906"/>
            <a:ext cx="9601200" cy="133305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As shown on the bar graph above comparing the models, all the four models performed almost with the same accuracy at roughly .83 to .87.  The small sample size may have caused this nearly the same results between them.</a:t>
            </a:r>
          </a:p>
        </p:txBody>
      </p:sp>
      <p:pic>
        <p:nvPicPr>
          <p:cNvPr id="3" name="Picture 2" descr="A graph of a method&#10;&#10;Description automatically generated with medium confidence">
            <a:extLst>
              <a:ext uri="{FF2B5EF4-FFF2-40B4-BE49-F238E27FC236}">
                <a16:creationId xmlns:a16="http://schemas.microsoft.com/office/drawing/2014/main" id="{33A9F17C-A687-0AFD-1F93-D6221B4BF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987" y="1539100"/>
            <a:ext cx="5861050" cy="3205806"/>
          </a:xfrm>
          <a:prstGeom prst="rect">
            <a:avLst/>
          </a:prstGeom>
        </p:spPr>
      </p:pic>
    </p:spTree>
    <p:extLst>
      <p:ext uri="{BB962C8B-B14F-4D97-AF65-F5344CB8AC3E}">
        <p14:creationId xmlns:p14="http://schemas.microsoft.com/office/powerpoint/2010/main" val="406504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51</a:t>
            </a:fld>
            <a:endParaRPr sz="1050">
              <a:latin typeface="Carlito"/>
              <a:cs typeface="Carlito"/>
            </a:endParaRPr>
          </a:p>
        </p:txBody>
      </p:sp>
      <p:sp>
        <p:nvSpPr>
          <p:cNvPr id="3" name="object 3"/>
          <p:cNvSpPr txBox="1"/>
          <p:nvPr/>
        </p:nvSpPr>
        <p:spPr>
          <a:xfrm>
            <a:off x="1066800" y="1447800"/>
            <a:ext cx="9629630" cy="5001368"/>
          </a:xfrm>
          <a:prstGeom prst="rect">
            <a:avLst/>
          </a:prstGeom>
        </p:spPr>
        <p:txBody>
          <a:bodyPr vert="horz" wrap="square" lIns="0" tIns="45719" rIns="0" bIns="0" rtlCol="0">
            <a:spAutoFit/>
          </a:bodyPr>
          <a:lstStyle/>
          <a:p>
            <a:pPr algn="just"/>
            <a:r>
              <a:rPr lang="en-US" sz="2200" spc="-20" dirty="0">
                <a:solidFill>
                  <a:schemeClr val="accent2">
                    <a:lumMod val="40000"/>
                    <a:lumOff val="60000"/>
                  </a:schemeClr>
                </a:solidFill>
                <a:latin typeface="Carlito"/>
                <a:cs typeface="Carlito"/>
              </a:rPr>
              <a:t>	</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Developing a machine learning model in order to predict the success of Stage 1 landing as it would save millions of dollars in order to compete in the Commercial Space Flight, </a:t>
            </a:r>
            <a:r>
              <a:rPr lang="en-US" sz="2000" dirty="0" err="1">
                <a:solidFill>
                  <a:schemeClr val="accent2">
                    <a:lumMod val="20000"/>
                    <a:lumOff val="80000"/>
                  </a:schemeClr>
                </a:solidFill>
                <a:effectLst/>
                <a:latin typeface="Courier New" panose="02070309020205020404" pitchFamily="49" charset="0"/>
                <a:cs typeface="Courier New" panose="02070309020205020404" pitchFamily="49" charset="0"/>
              </a:rPr>
              <a:t>SpaceY</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commissioned by founder </a:t>
            </a:r>
            <a:r>
              <a:rPr lang="en-US" sz="2000" dirty="0" err="1">
                <a:solidFill>
                  <a:schemeClr val="accent2">
                    <a:lumMod val="20000"/>
                    <a:lumOff val="80000"/>
                  </a:schemeClr>
                </a:solidFill>
                <a:effectLst/>
                <a:latin typeface="Courier New" panose="02070309020205020404" pitchFamily="49" charset="0"/>
                <a:cs typeface="Courier New" panose="02070309020205020404" pitchFamily="49" charset="0"/>
              </a:rPr>
              <a:t>Allon</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Mask, this study.</a:t>
            </a:r>
          </a:p>
          <a:p>
            <a:pPr algn="just"/>
            <a:endParaRPr lang="en-US" sz="2000" dirty="0">
              <a:solidFill>
                <a:schemeClr val="accent2">
                  <a:lumMod val="20000"/>
                  <a:lumOff val="80000"/>
                </a:schemeClr>
              </a:solidFill>
              <a:latin typeface="Courier New" panose="02070309020205020404" pitchFamily="49" charset="0"/>
              <a:cs typeface="Courier New" panose="02070309020205020404" pitchFamily="49" charset="0"/>
            </a:endParaRPr>
          </a:p>
          <a:p>
            <a:pPr algn="just"/>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Through applied data science, collecting useful data from the SpaceX public API and </a:t>
            </a:r>
            <a:r>
              <a:rPr lang="en-US" sz="2000" dirty="0" err="1">
                <a:solidFill>
                  <a:schemeClr val="accent2">
                    <a:lumMod val="20000"/>
                    <a:lumOff val="80000"/>
                  </a:schemeClr>
                </a:solidFill>
                <a:effectLst/>
                <a:latin typeface="Courier New" panose="02070309020205020404" pitchFamily="49" charset="0"/>
                <a:cs typeface="Courier New" panose="02070309020205020404" pitchFamily="49" charset="0"/>
              </a:rPr>
              <a:t>webscraping</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public sources like the Wikipedia page, creating interactive visualizations including an interactive map and a dashboard, analyzing the data collected through exploratory data analysis and SQL queries, and creating machine models to predict the accuracy to determine successful launch.</a:t>
            </a:r>
          </a:p>
          <a:p>
            <a:pPr algn="just"/>
            <a:endParaRPr lang="en-US" sz="2000" dirty="0">
              <a:solidFill>
                <a:schemeClr val="accent2">
                  <a:lumMod val="20000"/>
                  <a:lumOff val="80000"/>
                </a:schemeClr>
              </a:solidFill>
              <a:latin typeface="Courier New" panose="02070309020205020404" pitchFamily="49" charset="0"/>
              <a:cs typeface="Courier New" panose="02070309020205020404" pitchFamily="49" charset="0"/>
            </a:endParaRPr>
          </a:p>
          <a:p>
            <a:pPr algn="just"/>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It was concluded that further studies be made, with additional data that could be collected, the machine learning model would be able to predict more accuratel</a:t>
            </a:r>
            <a:r>
              <a:rPr lang="en-US" sz="2000" dirty="0">
                <a:solidFill>
                  <a:schemeClr val="accent2">
                    <a:lumMod val="20000"/>
                    <a:lumOff val="80000"/>
                  </a:schemeClr>
                </a:solidFill>
                <a:latin typeface="Courier New" panose="02070309020205020404" pitchFamily="49" charset="0"/>
                <a:cs typeface="Courier New" panose="02070309020205020404" pitchFamily="49" charset="0"/>
              </a:rPr>
              <a:t>y the success.</a:t>
            </a:r>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p:txBody>
      </p:sp>
      <p:sp>
        <p:nvSpPr>
          <p:cNvPr id="6" name="Title 5">
            <a:extLst>
              <a:ext uri="{FF2B5EF4-FFF2-40B4-BE49-F238E27FC236}">
                <a16:creationId xmlns:a16="http://schemas.microsoft.com/office/drawing/2014/main" id="{A1AAE906-8A0F-9940-C50E-38C98890AE99}"/>
              </a:ext>
            </a:extLst>
          </p:cNvPr>
          <p:cNvSpPr>
            <a:spLocks noGrp="1"/>
          </p:cNvSpPr>
          <p:nvPr>
            <p:ph type="title"/>
          </p:nvPr>
        </p:nvSpPr>
        <p:spPr>
          <a:xfrm>
            <a:off x="685800" y="372995"/>
            <a:ext cx="10131425" cy="1456267"/>
          </a:xfrm>
        </p:spPr>
        <p:txBody>
          <a:bodyPr/>
          <a:lstStyle/>
          <a:p>
            <a:r>
              <a:rPr lang="en-US" u="sng" spc="-150" dirty="0">
                <a:uFill>
                  <a:solidFill>
                    <a:srgbClr val="7D7D7D"/>
                  </a:solidFill>
                </a:uFill>
                <a:latin typeface="Bahnschrift" panose="020B0502040204020203" pitchFamily="34" charset="0"/>
              </a:rPr>
              <a:t>Conclusion</a:t>
            </a:r>
            <a:endParaRPr lang="en-US" u="sng" spc="-150" dirty="0"/>
          </a:p>
        </p:txBody>
      </p:sp>
    </p:spTree>
    <p:extLst>
      <p:ext uri="{BB962C8B-B14F-4D97-AF65-F5344CB8AC3E}">
        <p14:creationId xmlns:p14="http://schemas.microsoft.com/office/powerpoint/2010/main" val="1733749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52</a:t>
            </a:fld>
            <a:endParaRPr sz="1050">
              <a:latin typeface="Carlito"/>
              <a:cs typeface="Carlito"/>
            </a:endParaRPr>
          </a:p>
        </p:txBody>
      </p:sp>
      <p:sp>
        <p:nvSpPr>
          <p:cNvPr id="3" name="object 3"/>
          <p:cNvSpPr txBox="1"/>
          <p:nvPr/>
        </p:nvSpPr>
        <p:spPr>
          <a:xfrm>
            <a:off x="1114571" y="1795816"/>
            <a:ext cx="9629630" cy="5014192"/>
          </a:xfrm>
          <a:prstGeom prst="rect">
            <a:avLst/>
          </a:prstGeom>
        </p:spPr>
        <p:txBody>
          <a:bodyPr vert="horz" wrap="square" lIns="0" tIns="45719" rIns="0" bIns="0" rtlCol="0">
            <a:spAutoFit/>
          </a:bodyPr>
          <a:lstStyle/>
          <a:p>
            <a:pPr algn="just"/>
            <a:r>
              <a:rPr lang="en-US" sz="2200" spc="-20" dirty="0">
                <a:solidFill>
                  <a:schemeClr val="accent2">
                    <a:lumMod val="40000"/>
                    <a:lumOff val="60000"/>
                  </a:schemeClr>
                </a:solidFill>
                <a:latin typeface="Carlito"/>
                <a:cs typeface="Carlito"/>
              </a:rPr>
              <a:t>	</a:t>
            </a:r>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I would like to acknowledge and thank all the Professors and Instructors that created the IBM Applied Data Science Course along with </a:t>
            </a:r>
            <a:r>
              <a:rPr lang="en-US" sz="2000" dirty="0" err="1">
                <a:solidFill>
                  <a:schemeClr val="accent2">
                    <a:lumMod val="20000"/>
                    <a:lumOff val="80000"/>
                  </a:schemeClr>
                </a:solidFill>
                <a:effectLst/>
                <a:latin typeface="Courier New" panose="02070309020205020404" pitchFamily="49" charset="0"/>
                <a:cs typeface="Courier New" panose="02070309020205020404" pitchFamily="49" charset="0"/>
              </a:rPr>
              <a:t>Coursera.org</a:t>
            </a:r>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a:p>
            <a:pPr algn="just"/>
            <a:endParaRPr lang="en-US" sz="2000" dirty="0">
              <a:solidFill>
                <a:schemeClr val="accent2">
                  <a:lumMod val="20000"/>
                  <a:lumOff val="80000"/>
                </a:schemeClr>
              </a:solidFill>
              <a:latin typeface="Courier New" panose="02070309020205020404" pitchFamily="49" charset="0"/>
              <a:cs typeface="Courier New" panose="02070309020205020404" pitchFamily="49" charset="0"/>
            </a:endParaRPr>
          </a:p>
          <a:p>
            <a:pPr algn="just"/>
            <a:r>
              <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rPr>
              <a:t>	I would also like to thank also my peers that have tirelessly contributed to the success of this course.</a:t>
            </a:r>
          </a:p>
          <a:p>
            <a:pPr algn="just"/>
            <a:endParaRPr lang="en-US" sz="2000" dirty="0">
              <a:solidFill>
                <a:schemeClr val="accent2">
                  <a:lumMod val="20000"/>
                  <a:lumOff val="80000"/>
                </a:schemeClr>
              </a:solidFill>
              <a:latin typeface="Courier New" panose="02070309020205020404" pitchFamily="49" charset="0"/>
              <a:cs typeface="Courier New" panose="02070309020205020404" pitchFamily="49" charset="0"/>
            </a:endParaRPr>
          </a:p>
          <a:p>
            <a:pPr algn="just"/>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a:p>
            <a:pPr algn="just"/>
            <a:endParaRPr lang="en-US" sz="2000" dirty="0">
              <a:solidFill>
                <a:schemeClr val="accent2">
                  <a:lumMod val="20000"/>
                  <a:lumOff val="80000"/>
                </a:schemeClr>
              </a:solidFill>
              <a:latin typeface="Courier New" panose="02070309020205020404" pitchFamily="49" charset="0"/>
              <a:cs typeface="Courier New" panose="02070309020205020404" pitchFamily="49" charset="0"/>
            </a:endParaRPr>
          </a:p>
          <a:p>
            <a:pPr algn="just"/>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a:p>
            <a:pPr algn="just"/>
            <a:endParaRPr lang="en-US" sz="2000" dirty="0">
              <a:solidFill>
                <a:schemeClr val="accent2">
                  <a:lumMod val="20000"/>
                  <a:lumOff val="80000"/>
                </a:schemeClr>
              </a:solidFill>
              <a:latin typeface="Courier New" panose="02070309020205020404" pitchFamily="49" charset="0"/>
              <a:cs typeface="Courier New" panose="02070309020205020404" pitchFamily="49" charset="0"/>
            </a:endParaRPr>
          </a:p>
          <a:p>
            <a:pPr marL="12700">
              <a:lnSpc>
                <a:spcPct val="100000"/>
              </a:lnSpc>
              <a:spcBef>
                <a:spcPts val="855"/>
              </a:spcBef>
            </a:pPr>
            <a:r>
              <a:rPr lang="en-US" sz="2000" spc="-175" dirty="0">
                <a:solidFill>
                  <a:schemeClr val="accent2">
                    <a:lumMod val="20000"/>
                    <a:lumOff val="80000"/>
                  </a:schemeClr>
                </a:solidFill>
                <a:latin typeface="Courier New" panose="02070309020205020404" pitchFamily="49" charset="0"/>
                <a:cs typeface="Arial"/>
              </a:rPr>
              <a:t>JUAN JUAN</a:t>
            </a:r>
            <a:endParaRPr lang="en-US" sz="2000" dirty="0">
              <a:solidFill>
                <a:schemeClr val="accent2">
                  <a:lumMod val="20000"/>
                  <a:lumOff val="80000"/>
                </a:schemeClr>
              </a:solidFill>
              <a:latin typeface="Courier New" panose="02070309020205020404" pitchFamily="49" charset="0"/>
              <a:cs typeface="Arial"/>
            </a:endParaRPr>
          </a:p>
          <a:p>
            <a:pPr marL="12700">
              <a:lnSpc>
                <a:spcPct val="100000"/>
              </a:lnSpc>
              <a:spcBef>
                <a:spcPts val="755"/>
              </a:spcBef>
            </a:pPr>
            <a:r>
              <a:rPr lang="en-US" sz="2000" spc="70" dirty="0">
                <a:solidFill>
                  <a:schemeClr val="accent2">
                    <a:lumMod val="20000"/>
                    <a:lumOff val="80000"/>
                  </a:schemeClr>
                </a:solidFill>
                <a:latin typeface="Courier New" panose="02070309020205020404" pitchFamily="49" charset="0"/>
                <a:cs typeface="Arial"/>
                <a:hlinkClick r:id="rId3">
                  <a:extLst>
                    <a:ext uri="{A12FA001-AC4F-418D-AE19-62706E023703}">
                      <ahyp:hlinkClr xmlns:ahyp="http://schemas.microsoft.com/office/drawing/2018/hyperlinkcolor" val="tx"/>
                    </a:ext>
                  </a:extLst>
                </a:hlinkClick>
              </a:rPr>
              <a:t>https://github.com/j1-j1/AppliedDataScienceCapstone</a:t>
            </a:r>
            <a:endParaRPr lang="en-US" sz="2000" spc="70" dirty="0">
              <a:solidFill>
                <a:schemeClr val="accent2">
                  <a:lumMod val="20000"/>
                  <a:lumOff val="80000"/>
                </a:schemeClr>
              </a:solidFill>
              <a:latin typeface="Courier New" panose="02070309020205020404" pitchFamily="49" charset="0"/>
              <a:cs typeface="Arial"/>
            </a:endParaRPr>
          </a:p>
          <a:p>
            <a:pPr marL="12700">
              <a:lnSpc>
                <a:spcPct val="100000"/>
              </a:lnSpc>
              <a:spcBef>
                <a:spcPts val="755"/>
              </a:spcBef>
            </a:pPr>
            <a:r>
              <a:rPr lang="en-US" sz="2000" spc="130" dirty="0">
                <a:solidFill>
                  <a:schemeClr val="accent2">
                    <a:lumMod val="20000"/>
                    <a:lumOff val="80000"/>
                  </a:schemeClr>
                </a:solidFill>
                <a:latin typeface="Courier New" panose="02070309020205020404" pitchFamily="49" charset="0"/>
                <a:cs typeface="Arial"/>
              </a:rPr>
              <a:t>January 15, 2024</a:t>
            </a:r>
            <a:endParaRPr lang="en-US" sz="2000" dirty="0">
              <a:solidFill>
                <a:schemeClr val="accent2">
                  <a:lumMod val="20000"/>
                  <a:lumOff val="80000"/>
                </a:schemeClr>
              </a:solidFill>
              <a:latin typeface="Courier New" panose="02070309020205020404" pitchFamily="49" charset="0"/>
              <a:cs typeface="Arial"/>
            </a:endParaRPr>
          </a:p>
          <a:p>
            <a:pPr algn="just"/>
            <a:endParaRPr lang="en-US" sz="2000" dirty="0">
              <a:solidFill>
                <a:schemeClr val="accent2">
                  <a:lumMod val="20000"/>
                  <a:lumOff val="80000"/>
                </a:schemeClr>
              </a:solidFill>
              <a:effectLst/>
              <a:latin typeface="Courier New" panose="02070309020205020404" pitchFamily="49" charset="0"/>
              <a:cs typeface="Courier New" panose="02070309020205020404" pitchFamily="49" charset="0"/>
            </a:endParaRPr>
          </a:p>
        </p:txBody>
      </p:sp>
      <p:sp>
        <p:nvSpPr>
          <p:cNvPr id="6" name="Title 5">
            <a:extLst>
              <a:ext uri="{FF2B5EF4-FFF2-40B4-BE49-F238E27FC236}">
                <a16:creationId xmlns:a16="http://schemas.microsoft.com/office/drawing/2014/main" id="{A1AAE906-8A0F-9940-C50E-38C98890AE99}"/>
              </a:ext>
            </a:extLst>
          </p:cNvPr>
          <p:cNvSpPr>
            <a:spLocks noGrp="1"/>
          </p:cNvSpPr>
          <p:nvPr>
            <p:ph type="title"/>
          </p:nvPr>
        </p:nvSpPr>
        <p:spPr>
          <a:xfrm>
            <a:off x="685800" y="372995"/>
            <a:ext cx="10131425" cy="1456267"/>
          </a:xfrm>
        </p:spPr>
        <p:txBody>
          <a:bodyPr/>
          <a:lstStyle/>
          <a:p>
            <a:r>
              <a:rPr lang="en-US" u="sng" spc="-150" dirty="0">
                <a:uFill>
                  <a:solidFill>
                    <a:srgbClr val="7D7D7D"/>
                  </a:solidFill>
                </a:uFill>
                <a:latin typeface="Bahnschrift" panose="020B0502040204020203" pitchFamily="34" charset="0"/>
              </a:rPr>
              <a:t>Acknowledgement</a:t>
            </a:r>
            <a:endParaRPr lang="en-US" u="sng" spc="-150" dirty="0"/>
          </a:p>
        </p:txBody>
      </p:sp>
    </p:spTree>
    <p:extLst>
      <p:ext uri="{BB962C8B-B14F-4D97-AF65-F5344CB8AC3E}">
        <p14:creationId xmlns:p14="http://schemas.microsoft.com/office/powerpoint/2010/main" val="2040108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4800"/>
            <a:ext cx="8839199"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METHODOLOGY</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4" name="object 4"/>
          <p:cNvSpPr txBox="1"/>
          <p:nvPr/>
        </p:nvSpPr>
        <p:spPr>
          <a:xfrm>
            <a:off x="1066800" y="1752600"/>
            <a:ext cx="9601200" cy="4613442"/>
          </a:xfrm>
          <a:prstGeom prst="rect">
            <a:avLst/>
          </a:prstGeom>
        </p:spPr>
        <p:txBody>
          <a:bodyPr vert="horz" wrap="square" lIns="0" tIns="100965" rIns="0" bIns="0" rtlCol="0">
            <a:spAutoFit/>
          </a:bodyPr>
          <a:lstStyle/>
          <a:p>
            <a:pPr marL="12700">
              <a:lnSpc>
                <a:spcPct val="100000"/>
              </a:lnSpc>
              <a:spcBef>
                <a:spcPts val="795"/>
              </a:spcBef>
              <a:tabLst>
                <a:tab pos="240665" algn="l"/>
                <a:tab pos="241300" algn="l"/>
              </a:tabLst>
            </a:pPr>
            <a:r>
              <a:rPr lang="en-US" sz="2800" u="sng" spc="-30" dirty="0">
                <a:solidFill>
                  <a:schemeClr val="accent2">
                    <a:lumMod val="20000"/>
                    <a:lumOff val="80000"/>
                  </a:schemeClr>
                </a:solidFill>
                <a:latin typeface="Courier New" panose="02070309020205020404" pitchFamily="49" charset="0"/>
                <a:cs typeface="Courier New" panose="02070309020205020404" pitchFamily="49" charset="0"/>
              </a:rPr>
              <a:t> Data Collection</a:t>
            </a:r>
          </a:p>
          <a:p>
            <a:pPr marL="12700">
              <a:lnSpc>
                <a:spcPct val="100000"/>
              </a:lnSpc>
              <a:spcBef>
                <a:spcPts val="795"/>
              </a:spcBef>
              <a:tabLst>
                <a:tab pos="240665" algn="l"/>
                <a:tab pos="241300" algn="l"/>
              </a:tabLst>
            </a:pPr>
            <a:r>
              <a:rPr lang="en-US" sz="2800" spc="-30" dirty="0">
                <a:solidFill>
                  <a:schemeClr val="accent2">
                    <a:lumMod val="20000"/>
                    <a:lumOff val="80000"/>
                  </a:schemeClr>
                </a:solidFill>
                <a:latin typeface="Courier New" panose="02070309020205020404" pitchFamily="49" charset="0"/>
                <a:cs typeface="Courier New" panose="02070309020205020404" pitchFamily="49" charset="0"/>
              </a:rPr>
              <a:t>			SpaceX API data collection and web scraping</a:t>
            </a:r>
          </a:p>
          <a:p>
            <a:pPr marL="12700">
              <a:lnSpc>
                <a:spcPct val="100000"/>
              </a:lnSpc>
              <a:spcBef>
                <a:spcPts val="795"/>
              </a:spcBef>
              <a:tabLst>
                <a:tab pos="240665" algn="l"/>
                <a:tab pos="241300" algn="l"/>
              </a:tabLst>
            </a:pPr>
            <a:r>
              <a:rPr lang="en-US" sz="2800" u="sng" spc="-25" dirty="0">
                <a:solidFill>
                  <a:schemeClr val="accent2">
                    <a:lumMod val="20000"/>
                    <a:lumOff val="80000"/>
                  </a:schemeClr>
                </a:solidFill>
                <a:latin typeface="Courier New" panose="02070309020205020404" pitchFamily="49" charset="0"/>
                <a:cs typeface="Courier New" panose="02070309020205020404" pitchFamily="49" charset="0"/>
              </a:rPr>
              <a:t> Data Wrangling</a:t>
            </a:r>
          </a:p>
          <a:p>
            <a:pPr marL="12700">
              <a:lnSpc>
                <a:spcPct val="100000"/>
              </a:lnSpc>
              <a:spcBef>
                <a:spcPts val="795"/>
              </a:spcBef>
              <a:tabLst>
                <a:tab pos="240665" algn="l"/>
                <a:tab pos="241300" algn="l"/>
              </a:tabLst>
            </a:pPr>
            <a:r>
              <a:rPr lang="en-US" sz="2400" dirty="0">
                <a:solidFill>
                  <a:schemeClr val="accent2">
                    <a:lumMod val="20000"/>
                    <a:lumOff val="80000"/>
                  </a:schemeClr>
                </a:solidFill>
                <a:latin typeface="Courier New" panose="02070309020205020404" pitchFamily="49" charset="0"/>
                <a:cs typeface="Courier New" panose="02070309020205020404" pitchFamily="49" charset="0"/>
              </a:rPr>
              <a:t>			Converting collected raw data into usable form</a:t>
            </a:r>
          </a:p>
          <a:p>
            <a:pPr marL="12700">
              <a:lnSpc>
                <a:spcPct val="100000"/>
              </a:lnSpc>
              <a:spcBef>
                <a:spcPts val="700"/>
              </a:spcBef>
              <a:tabLst>
                <a:tab pos="240665" algn="l"/>
                <a:tab pos="241300" algn="l"/>
              </a:tabLst>
            </a:pPr>
            <a:r>
              <a:rPr lang="en-US" sz="2800" u="sng" spc="-5" dirty="0">
                <a:solidFill>
                  <a:schemeClr val="accent2">
                    <a:lumMod val="20000"/>
                    <a:lumOff val="80000"/>
                  </a:schemeClr>
                </a:solidFill>
                <a:latin typeface="Courier New" panose="02070309020205020404" pitchFamily="49" charset="0"/>
                <a:cs typeface="Courier New" panose="02070309020205020404" pitchFamily="49" charset="0"/>
              </a:rPr>
              <a:t> Data Analysis</a:t>
            </a:r>
          </a:p>
          <a:p>
            <a:pPr marL="12700">
              <a:lnSpc>
                <a:spcPct val="100000"/>
              </a:lnSpc>
              <a:spcBef>
                <a:spcPts val="700"/>
              </a:spcBef>
              <a:tabLst>
                <a:tab pos="240665" algn="l"/>
                <a:tab pos="241300" algn="l"/>
              </a:tabLst>
            </a:pPr>
            <a:r>
              <a:rPr lang="en-US" sz="2800" spc="-5" dirty="0">
                <a:solidFill>
                  <a:schemeClr val="accent2">
                    <a:lumMod val="20000"/>
                    <a:lumOff val="80000"/>
                  </a:schemeClr>
                </a:solidFill>
                <a:latin typeface="Courier New" panose="02070309020205020404" pitchFamily="49" charset="0"/>
                <a:cs typeface="Courier New" panose="02070309020205020404" pitchFamily="49" charset="0"/>
              </a:rPr>
              <a:t>			EDA and interactive visual analytics</a:t>
            </a:r>
          </a:p>
          <a:p>
            <a:pPr marL="12700">
              <a:lnSpc>
                <a:spcPct val="100000"/>
              </a:lnSpc>
              <a:spcBef>
                <a:spcPts val="710"/>
              </a:spcBef>
              <a:tabLst>
                <a:tab pos="240665" algn="l"/>
                <a:tab pos="241300" algn="l"/>
              </a:tabLst>
            </a:pPr>
            <a:r>
              <a:rPr lang="en-US" sz="2800" u="sng" spc="-25" dirty="0">
                <a:solidFill>
                  <a:schemeClr val="accent2">
                    <a:lumMod val="20000"/>
                    <a:lumOff val="80000"/>
                  </a:schemeClr>
                </a:solidFill>
                <a:latin typeface="Courier New" panose="02070309020205020404" pitchFamily="49" charset="0"/>
                <a:cs typeface="Courier New" panose="02070309020205020404" pitchFamily="49" charset="0"/>
              </a:rPr>
              <a:t> Predictive Analysis</a:t>
            </a:r>
          </a:p>
          <a:p>
            <a:pPr marL="12700">
              <a:lnSpc>
                <a:spcPct val="100000"/>
              </a:lnSpc>
              <a:spcBef>
                <a:spcPts val="710"/>
              </a:spcBef>
              <a:tabLst>
                <a:tab pos="240665" algn="l"/>
                <a:tab pos="241300" algn="l"/>
              </a:tabLst>
            </a:pPr>
            <a:r>
              <a:rPr lang="en-US" sz="2800" spc="-25" dirty="0">
                <a:solidFill>
                  <a:schemeClr val="accent2">
                    <a:lumMod val="20000"/>
                    <a:lumOff val="80000"/>
                  </a:schemeClr>
                </a:solidFill>
                <a:latin typeface="Courier New" panose="02070309020205020404" pitchFamily="49" charset="0"/>
                <a:cs typeface="Courier New" panose="02070309020205020404" pitchFamily="49" charset="0"/>
              </a:rPr>
              <a:t>			Model methods used</a:t>
            </a:r>
          </a:p>
          <a:p>
            <a:pPr marL="12700">
              <a:lnSpc>
                <a:spcPct val="100000"/>
              </a:lnSpc>
              <a:spcBef>
                <a:spcPts val="710"/>
              </a:spcBef>
              <a:tabLst>
                <a:tab pos="240665" algn="l"/>
                <a:tab pos="241300" algn="l"/>
              </a:tabLst>
            </a:pPr>
            <a:endParaRPr sz="24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a:t>
            </a:fld>
            <a:endParaRPr sz="1050">
              <a:latin typeface="Carlito"/>
              <a:cs typeface="Carlito"/>
            </a:endParaRPr>
          </a:p>
        </p:txBody>
      </p:sp>
    </p:spTree>
    <p:extLst>
      <p:ext uri="{BB962C8B-B14F-4D97-AF65-F5344CB8AC3E}">
        <p14:creationId xmlns:p14="http://schemas.microsoft.com/office/powerpoint/2010/main" val="396694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7</a:t>
            </a:fld>
            <a:endParaRPr sz="1050" dirty="0">
              <a:latin typeface="Carlito"/>
              <a:cs typeface="Carlito"/>
            </a:endParaRPr>
          </a:p>
        </p:txBody>
      </p:sp>
      <p:sp>
        <p:nvSpPr>
          <p:cNvPr id="8" name="object 2">
            <a:extLst>
              <a:ext uri="{FF2B5EF4-FFF2-40B4-BE49-F238E27FC236}">
                <a16:creationId xmlns:a16="http://schemas.microsoft.com/office/drawing/2014/main" id="{89CEA392-02F8-BE9E-AFBB-E6A95CEDD73D}"/>
              </a:ext>
            </a:extLst>
          </p:cNvPr>
          <p:cNvSpPr txBox="1">
            <a:spLocks noGrp="1"/>
          </p:cNvSpPr>
          <p:nvPr>
            <p:ph type="title"/>
          </p:nvPr>
        </p:nvSpPr>
        <p:spPr>
          <a:xfrm>
            <a:off x="685800" y="228600"/>
            <a:ext cx="10131425" cy="1740733"/>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lang="en-US" u="sng" dirty="0">
                <a:uFill>
                  <a:solidFill>
                    <a:srgbClr val="7D7D7D"/>
                  </a:solidFill>
                </a:uFill>
                <a:latin typeface="Bahnschrift" panose="020B0502040204020203" pitchFamily="34" charset="0"/>
              </a:rPr>
              <a:t>data collection</a:t>
            </a:r>
            <a:br>
              <a:rPr lang="en-US" u="sng" dirty="0">
                <a:uFill>
                  <a:solidFill>
                    <a:srgbClr val="7D7D7D"/>
                  </a:solidFill>
                </a:uFill>
                <a:latin typeface="Bahnschrift" panose="020B0502040204020203" pitchFamily="34" charset="0"/>
              </a:rPr>
            </a:br>
            <a:endParaRPr u="sng" dirty="0">
              <a:uFill>
                <a:solidFill>
                  <a:srgbClr val="7D7D7D"/>
                </a:solidFill>
              </a:uFill>
            </a:endParaRPr>
          </a:p>
        </p:txBody>
      </p:sp>
      <p:sp>
        <p:nvSpPr>
          <p:cNvPr id="9" name="object 4">
            <a:extLst>
              <a:ext uri="{FF2B5EF4-FFF2-40B4-BE49-F238E27FC236}">
                <a16:creationId xmlns:a16="http://schemas.microsoft.com/office/drawing/2014/main" id="{CEFB3248-4A2C-69DC-2735-C8140B0F0B1B}"/>
              </a:ext>
            </a:extLst>
          </p:cNvPr>
          <p:cNvSpPr txBox="1"/>
          <p:nvPr/>
        </p:nvSpPr>
        <p:spPr>
          <a:xfrm>
            <a:off x="1216025" y="1524000"/>
            <a:ext cx="9601200" cy="4492897"/>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 Overview:</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SpaceX API data collection through API requests and web 					scraping of tabular data in the SpaceX page in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Wikipedia.com</a:t>
            </a: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spcBef>
                <a:spcPts val="795"/>
              </a:spcBef>
              <a:tabLst>
                <a:tab pos="240665" algn="l"/>
                <a:tab pos="241300" algn="l"/>
              </a:tabLst>
            </a:pP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 SpaceX API Data included:</a:t>
            </a:r>
          </a:p>
          <a:p>
            <a:pPr marL="12700" algn="just">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FlightNumber</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Date,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BoosterVersion</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PayloadMass</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Orbit,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LaunchSite</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Outcome, Flights,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GridFins,Reused</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Legs,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LandingPad</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Block,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ReusedCount</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Serial, Longitude, Latitude</a:t>
            </a:r>
            <a:endParaRPr lang="en-US" sz="2800" spc="-30" dirty="0">
              <a:solidFill>
                <a:schemeClr val="accent2">
                  <a:lumMod val="40000"/>
                  <a:lumOff val="60000"/>
                </a:schemeClr>
              </a:solidFill>
              <a:latin typeface="Courier New" panose="02070309020205020404" pitchFamily="49" charset="0"/>
              <a:cs typeface="Courier New" panose="02070309020205020404" pitchFamily="49" charset="0"/>
            </a:endParaRPr>
          </a:p>
          <a:p>
            <a:pPr marL="12700" algn="just">
              <a:spcBef>
                <a:spcPts val="795"/>
              </a:spcBef>
              <a:tabLst>
                <a:tab pos="240665" algn="l"/>
                <a:tab pos="241300" algn="l"/>
              </a:tabLst>
            </a:pP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 SpaceX API Data included:</a:t>
            </a:r>
          </a:p>
          <a:p>
            <a:pPr marL="12700" algn="just">
              <a:spcBef>
                <a:spcPts val="795"/>
              </a:spcBef>
              <a:tabLst>
                <a:tab pos="240665" algn="l"/>
                <a:tab pos="241300" algn="l"/>
              </a:tabLst>
            </a:pP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Flight No., Launch site, Payload, </a:t>
            </a:r>
            <a:r>
              <a:rPr lang="en-US" sz="2000" spc="-30" dirty="0" err="1">
                <a:solidFill>
                  <a:schemeClr val="accent2">
                    <a:lumMod val="40000"/>
                    <a:lumOff val="60000"/>
                  </a:schemeClr>
                </a:solidFill>
                <a:latin typeface="Courier New" panose="02070309020205020404" pitchFamily="49" charset="0"/>
                <a:cs typeface="Courier New" panose="02070309020205020404" pitchFamily="49" charset="0"/>
              </a:rPr>
              <a:t>PayloadMass</a:t>
            </a:r>
            <a:r>
              <a:rPr lang="en-US" sz="2000" spc="-30" dirty="0">
                <a:solidFill>
                  <a:schemeClr val="accent2">
                    <a:lumMod val="40000"/>
                    <a:lumOff val="60000"/>
                  </a:schemeClr>
                </a:solidFill>
                <a:latin typeface="Courier New" panose="02070309020205020404" pitchFamily="49" charset="0"/>
                <a:cs typeface="Courier New" panose="02070309020205020404" pitchFamily="49" charset="0"/>
              </a:rPr>
              <a:t>, Orbit, 						Customer, Launch outcome, Version  Booster, Booster landing, 				Date,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FAC8F39-C7DB-7C6A-459B-AB4FCC1A3EEA}"/>
              </a:ext>
            </a:extLst>
          </p:cNvPr>
          <p:cNvSpPr txBox="1">
            <a:spLocks/>
          </p:cNvSpPr>
          <p:nvPr/>
        </p:nvSpPr>
        <p:spPr>
          <a:xfrm>
            <a:off x="685800" y="228600"/>
            <a:ext cx="10131425" cy="1740733"/>
          </a:xfrm>
          <a:prstGeom prst="rect">
            <a:avLst/>
          </a:prstGeom>
          <a:effectLst/>
        </p:spPr>
        <p:txBody>
          <a:bodyPr vert="horz" wrap="square" lIns="0" tIns="626618" rIns="0" bIns="0" rtlCol="0" anchor="ctr">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68910">
              <a:spcBef>
                <a:spcPts val="100"/>
              </a:spcBef>
              <a:tabLst>
                <a:tab pos="10140315" algn="l"/>
              </a:tabLst>
            </a:pPr>
            <a:r>
              <a:rPr lang="en-US" u="sng">
                <a:uFill>
                  <a:solidFill>
                    <a:srgbClr val="7D7D7D"/>
                  </a:solidFill>
                </a:uFill>
                <a:latin typeface="Bahnschrift" panose="020B0502040204020203" pitchFamily="34" charset="0"/>
              </a:rPr>
              <a:t>data collection</a:t>
            </a:r>
            <a:br>
              <a:rPr lang="en-US" u="sng">
                <a:uFill>
                  <a:solidFill>
                    <a:srgbClr val="7D7D7D"/>
                  </a:solidFill>
                </a:uFill>
                <a:latin typeface="Bahnschrift" panose="020B0502040204020203" pitchFamily="34" charset="0"/>
              </a:rPr>
            </a:br>
            <a:endParaRPr lang="en-US" u="sng" dirty="0">
              <a:uFill>
                <a:solidFill>
                  <a:srgbClr val="7D7D7D"/>
                </a:solidFill>
              </a:uFill>
            </a:endParaRPr>
          </a:p>
        </p:txBody>
      </p:sp>
      <p:sp>
        <p:nvSpPr>
          <p:cNvPr id="3" name="object 4">
            <a:extLst>
              <a:ext uri="{FF2B5EF4-FFF2-40B4-BE49-F238E27FC236}">
                <a16:creationId xmlns:a16="http://schemas.microsoft.com/office/drawing/2014/main" id="{2D5C0C18-84E4-3E1E-A8E3-44288FB835AB}"/>
              </a:ext>
            </a:extLst>
          </p:cNvPr>
          <p:cNvSpPr txBox="1"/>
          <p:nvPr/>
        </p:nvSpPr>
        <p:spPr>
          <a:xfrm>
            <a:off x="1216025" y="1586573"/>
            <a:ext cx="9601200" cy="106631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 SpaceX API Data Collection Process:</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58" name="object 4">
            <a:extLst>
              <a:ext uri="{FF2B5EF4-FFF2-40B4-BE49-F238E27FC236}">
                <a16:creationId xmlns:a16="http://schemas.microsoft.com/office/drawing/2014/main" id="{A7AF35DF-E6F8-150F-91DB-A0C0AB3FF655}"/>
              </a:ext>
            </a:extLst>
          </p:cNvPr>
          <p:cNvSpPr txBox="1"/>
          <p:nvPr/>
        </p:nvSpPr>
        <p:spPr>
          <a:xfrm>
            <a:off x="2129331" y="2634498"/>
            <a:ext cx="1414189"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Request data from SpaceX API</a:t>
            </a:r>
          </a:p>
        </p:txBody>
      </p:sp>
      <p:cxnSp>
        <p:nvCxnSpPr>
          <p:cNvPr id="60" name="Straight Arrow Connector 59">
            <a:extLst>
              <a:ext uri="{FF2B5EF4-FFF2-40B4-BE49-F238E27FC236}">
                <a16:creationId xmlns:a16="http://schemas.microsoft.com/office/drawing/2014/main" id="{3CE24D0E-234F-B719-8231-642BFA8031DA}"/>
              </a:ext>
            </a:extLst>
          </p:cNvPr>
          <p:cNvCxnSpPr>
            <a:cxnSpLocks/>
            <a:stCxn id="58" idx="3"/>
          </p:cNvCxnSpPr>
          <p:nvPr/>
        </p:nvCxnSpPr>
        <p:spPr>
          <a:xfrm>
            <a:off x="3543520" y="3054806"/>
            <a:ext cx="414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bject 4">
            <a:extLst>
              <a:ext uri="{FF2B5EF4-FFF2-40B4-BE49-F238E27FC236}">
                <a16:creationId xmlns:a16="http://schemas.microsoft.com/office/drawing/2014/main" id="{43B2B763-F802-9041-66B1-7019A1821FEE}"/>
              </a:ext>
            </a:extLst>
          </p:cNvPr>
          <p:cNvSpPr txBox="1"/>
          <p:nvPr/>
        </p:nvSpPr>
        <p:spPr>
          <a:xfrm>
            <a:off x="3990209" y="2515455"/>
            <a:ext cx="1686363" cy="109709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to JSON file</a:t>
            </a:r>
          </a:p>
          <a:p>
            <a:pPr marL="12700" algn="ctr">
              <a:lnSpc>
                <a:spcPct val="100000"/>
              </a:lnSpc>
              <a:spcBef>
                <a:spcPts val="795"/>
              </a:spcBef>
              <a:tabLst>
                <a:tab pos="240665" algn="l"/>
                <a:tab pos="241300" algn="l"/>
              </a:tabLst>
            </a:pPr>
            <a:r>
              <a:rPr lang="en-US" sz="1400" spc="-30" dirty="0">
                <a:solidFill>
                  <a:schemeClr val="accent2">
                    <a:lumMod val="40000"/>
                    <a:lumOff val="60000"/>
                  </a:schemeClr>
                </a:solidFill>
                <a:latin typeface="Courier New" panose="02070309020205020404" pitchFamily="49" charset="0"/>
                <a:cs typeface="Courier New" panose="02070309020205020404" pitchFamily="49" charset="0"/>
              </a:rPr>
              <a:t>(Launch site, Booster ver., Payload)</a:t>
            </a:r>
          </a:p>
        </p:txBody>
      </p:sp>
      <p:cxnSp>
        <p:nvCxnSpPr>
          <p:cNvPr id="63" name="Straight Arrow Connector 62">
            <a:extLst>
              <a:ext uri="{FF2B5EF4-FFF2-40B4-BE49-F238E27FC236}">
                <a16:creationId xmlns:a16="http://schemas.microsoft.com/office/drawing/2014/main" id="{60D87B94-DFCE-A093-A51B-1E4C0B7FB76C}"/>
              </a:ext>
            </a:extLst>
          </p:cNvPr>
          <p:cNvCxnSpPr>
            <a:cxnSpLocks/>
          </p:cNvCxnSpPr>
          <p:nvPr/>
        </p:nvCxnSpPr>
        <p:spPr>
          <a:xfrm>
            <a:off x="5676572" y="3064002"/>
            <a:ext cx="496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bject 4">
            <a:extLst>
              <a:ext uri="{FF2B5EF4-FFF2-40B4-BE49-F238E27FC236}">
                <a16:creationId xmlns:a16="http://schemas.microsoft.com/office/drawing/2014/main" id="{B3A5D564-1F22-B03B-BC12-2FCE709266E7}"/>
              </a:ext>
            </a:extLst>
          </p:cNvPr>
          <p:cNvSpPr txBox="1"/>
          <p:nvPr/>
        </p:nvSpPr>
        <p:spPr>
          <a:xfrm>
            <a:off x="6206797" y="2698362"/>
            <a:ext cx="1942334" cy="594393"/>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from JSON normalized data</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67" name="object 4">
            <a:extLst>
              <a:ext uri="{FF2B5EF4-FFF2-40B4-BE49-F238E27FC236}">
                <a16:creationId xmlns:a16="http://schemas.microsoft.com/office/drawing/2014/main" id="{5A03BCB8-C15E-8CDB-E428-1B0B247339AF}"/>
              </a:ext>
            </a:extLst>
          </p:cNvPr>
          <p:cNvSpPr txBox="1"/>
          <p:nvPr/>
        </p:nvSpPr>
        <p:spPr>
          <a:xfrm>
            <a:off x="8796830" y="2588385"/>
            <a:ext cx="2099770"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put into dictionary required data</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68" name="Straight Arrow Connector 67">
            <a:extLst>
              <a:ext uri="{FF2B5EF4-FFF2-40B4-BE49-F238E27FC236}">
                <a16:creationId xmlns:a16="http://schemas.microsoft.com/office/drawing/2014/main" id="{23D2E687-A942-186E-2796-5B74B38C8ADB}"/>
              </a:ext>
            </a:extLst>
          </p:cNvPr>
          <p:cNvCxnSpPr>
            <a:cxnSpLocks/>
          </p:cNvCxnSpPr>
          <p:nvPr/>
        </p:nvCxnSpPr>
        <p:spPr>
          <a:xfrm>
            <a:off x="8149131" y="3008691"/>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bject 4">
            <a:extLst>
              <a:ext uri="{FF2B5EF4-FFF2-40B4-BE49-F238E27FC236}">
                <a16:creationId xmlns:a16="http://schemas.microsoft.com/office/drawing/2014/main" id="{098C2F44-99A3-BF2D-BC22-0CD23391EC62}"/>
              </a:ext>
            </a:extLst>
          </p:cNvPr>
          <p:cNvSpPr txBox="1"/>
          <p:nvPr/>
        </p:nvSpPr>
        <p:spPr>
          <a:xfrm>
            <a:off x="6277961" y="4044240"/>
            <a:ext cx="2099770"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select only Falcon9 launches by filtering data</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71" name="object 4">
            <a:extLst>
              <a:ext uri="{FF2B5EF4-FFF2-40B4-BE49-F238E27FC236}">
                <a16:creationId xmlns:a16="http://schemas.microsoft.com/office/drawing/2014/main" id="{5529AC02-D54B-FCAF-C38F-7876375BCFF7}"/>
              </a:ext>
            </a:extLst>
          </p:cNvPr>
          <p:cNvSpPr txBox="1"/>
          <p:nvPr/>
        </p:nvSpPr>
        <p:spPr>
          <a:xfrm>
            <a:off x="8796829" y="4044241"/>
            <a:ext cx="2099769"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from dictionary put into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DataFrame</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72" name="Straight Arrow Connector 71">
            <a:extLst>
              <a:ext uri="{FF2B5EF4-FFF2-40B4-BE49-F238E27FC236}">
                <a16:creationId xmlns:a16="http://schemas.microsoft.com/office/drawing/2014/main" id="{C1CEAE92-0EA4-BA59-7774-84C52A3EAE5B}"/>
              </a:ext>
            </a:extLst>
          </p:cNvPr>
          <p:cNvCxnSpPr>
            <a:cxnSpLocks/>
            <a:stCxn id="67" idx="2"/>
            <a:endCxn id="71" idx="0"/>
          </p:cNvCxnSpPr>
          <p:nvPr/>
        </p:nvCxnSpPr>
        <p:spPr>
          <a:xfrm flipH="1">
            <a:off x="9846714" y="3429000"/>
            <a:ext cx="1" cy="615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FF1258-6A90-AA4F-8C76-E589F8459778}"/>
              </a:ext>
            </a:extLst>
          </p:cNvPr>
          <p:cNvCxnSpPr>
            <a:cxnSpLocks/>
          </p:cNvCxnSpPr>
          <p:nvPr/>
        </p:nvCxnSpPr>
        <p:spPr>
          <a:xfrm flipH="1">
            <a:off x="8377731" y="4464548"/>
            <a:ext cx="4190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AABBF8-F4DE-FAF2-5ADD-303F4C7B3C61}"/>
              </a:ext>
            </a:extLst>
          </p:cNvPr>
          <p:cNvCxnSpPr>
            <a:cxnSpLocks/>
          </p:cNvCxnSpPr>
          <p:nvPr/>
        </p:nvCxnSpPr>
        <p:spPr>
          <a:xfrm flipH="1">
            <a:off x="5873093" y="4443804"/>
            <a:ext cx="372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bject 4">
            <a:extLst>
              <a:ext uri="{FF2B5EF4-FFF2-40B4-BE49-F238E27FC236}">
                <a16:creationId xmlns:a16="http://schemas.microsoft.com/office/drawing/2014/main" id="{91D6D034-EF82-D1E2-F5A3-ECFAEB5A74A2}"/>
              </a:ext>
            </a:extLst>
          </p:cNvPr>
          <p:cNvSpPr txBox="1"/>
          <p:nvPr/>
        </p:nvSpPr>
        <p:spPr>
          <a:xfrm>
            <a:off x="3708349" y="4023661"/>
            <a:ext cx="2099770" cy="1086836"/>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replace missing values in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PayLoadMass</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with computed mean</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81" name="object 4">
            <a:extLst>
              <a:ext uri="{FF2B5EF4-FFF2-40B4-BE49-F238E27FC236}">
                <a16:creationId xmlns:a16="http://schemas.microsoft.com/office/drawing/2014/main" id="{AD63F79C-23A1-DA42-6199-0DDC930FF946}"/>
              </a:ext>
            </a:extLst>
          </p:cNvPr>
          <p:cNvSpPr txBox="1"/>
          <p:nvPr/>
        </p:nvSpPr>
        <p:spPr>
          <a:xfrm>
            <a:off x="1214931" y="4269882"/>
            <a:ext cx="2099770" cy="594393"/>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export data to a csv file</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85" name="Straight Arrow Connector 84">
            <a:extLst>
              <a:ext uri="{FF2B5EF4-FFF2-40B4-BE49-F238E27FC236}">
                <a16:creationId xmlns:a16="http://schemas.microsoft.com/office/drawing/2014/main" id="{09BB7D41-9D67-B9BE-0E00-EC19EE97E023}"/>
              </a:ext>
            </a:extLst>
          </p:cNvPr>
          <p:cNvCxnSpPr>
            <a:cxnSpLocks/>
          </p:cNvCxnSpPr>
          <p:nvPr/>
        </p:nvCxnSpPr>
        <p:spPr>
          <a:xfrm flipH="1">
            <a:off x="3335560" y="4567078"/>
            <a:ext cx="372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bject 54">
            <a:extLst>
              <a:ext uri="{FF2B5EF4-FFF2-40B4-BE49-F238E27FC236}">
                <a16:creationId xmlns:a16="http://schemas.microsoft.com/office/drawing/2014/main" id="{6685F9F6-D8FD-8F9D-7018-7B228EF3C12C}"/>
              </a:ext>
            </a:extLst>
          </p:cNvPr>
          <p:cNvSpPr txBox="1"/>
          <p:nvPr/>
        </p:nvSpPr>
        <p:spPr>
          <a:xfrm>
            <a:off x="800362" y="5923153"/>
            <a:ext cx="9383135"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jupyter</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spacex</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-data-collection-</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api.ipynb</a:t>
            </a:r>
            <a:endParaRPr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4" name="object 5">
            <a:extLst>
              <a:ext uri="{FF2B5EF4-FFF2-40B4-BE49-F238E27FC236}">
                <a16:creationId xmlns:a16="http://schemas.microsoft.com/office/drawing/2014/main" id="{E702D4CF-9A2D-3803-6BE8-93812E3F61CB}"/>
              </a:ext>
            </a:extLst>
          </p:cNvPr>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8</a:t>
            </a:fld>
            <a:endParaRPr sz="1050" dirty="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object 54"/>
          <p:cNvSpPr txBox="1"/>
          <p:nvPr/>
        </p:nvSpPr>
        <p:spPr>
          <a:xfrm>
            <a:off x="800362" y="5886112"/>
            <a:ext cx="9383135" cy="738087"/>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link:</a:t>
            </a:r>
          </a:p>
          <a:p>
            <a:pPr marL="12700" marR="5080">
              <a:lnSpc>
                <a:spcPct val="88900"/>
              </a:lnSpc>
              <a:spcBef>
                <a:spcPts val="300"/>
              </a:spcBef>
            </a:pP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https://github.com/j1-j1/AppliedDataScienceCapstone/blob/main/</a:t>
            </a:r>
            <a:endPar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endParaRPr>
          </a:p>
          <a:p>
            <a:pPr marL="12700" marR="5080">
              <a:lnSpc>
                <a:spcPct val="88900"/>
              </a:lnSpc>
              <a:spcBef>
                <a:spcPts val="300"/>
              </a:spcBef>
            </a:pP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jupyter</a:t>
            </a:r>
            <a:r>
              <a:rPr lang="en-IN" sz="1500" u="sng" spc="-10" dirty="0">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-labs-</a:t>
            </a:r>
            <a:r>
              <a:rPr lang="en-IN" sz="1500" u="sng" spc="-10" dirty="0" err="1">
                <a:solidFill>
                  <a:schemeClr val="accent2">
                    <a:lumMod val="40000"/>
                    <a:lumOff val="60000"/>
                  </a:schemeClr>
                </a:solidFill>
                <a:uFill>
                  <a:solidFill>
                    <a:srgbClr val="2996E1"/>
                  </a:solidFill>
                </a:uFill>
                <a:latin typeface="Courier New" panose="02070309020205020404" pitchFamily="49" charset="0"/>
                <a:cs typeface="Courier New" panose="02070309020205020404" pitchFamily="49" charset="0"/>
              </a:rPr>
              <a:t>webscraping.ipynb</a:t>
            </a:r>
            <a:endParaRPr sz="150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2" name="object 2">
            <a:extLst>
              <a:ext uri="{FF2B5EF4-FFF2-40B4-BE49-F238E27FC236}">
                <a16:creationId xmlns:a16="http://schemas.microsoft.com/office/drawing/2014/main" id="{7FAC8F39-C7DB-7C6A-459B-AB4FCC1A3EEA}"/>
              </a:ext>
            </a:extLst>
          </p:cNvPr>
          <p:cNvSpPr txBox="1">
            <a:spLocks/>
          </p:cNvSpPr>
          <p:nvPr/>
        </p:nvSpPr>
        <p:spPr>
          <a:xfrm>
            <a:off x="685800" y="228600"/>
            <a:ext cx="10131425" cy="1740733"/>
          </a:xfrm>
          <a:prstGeom prst="rect">
            <a:avLst/>
          </a:prstGeom>
          <a:effectLst/>
        </p:spPr>
        <p:txBody>
          <a:bodyPr vert="horz" wrap="square" lIns="0" tIns="626618" rIns="0" bIns="0" rtlCol="0" anchor="ctr">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68910">
              <a:spcBef>
                <a:spcPts val="100"/>
              </a:spcBef>
              <a:tabLst>
                <a:tab pos="10140315" algn="l"/>
              </a:tabLst>
            </a:pPr>
            <a:r>
              <a:rPr lang="en-US" u="sng">
                <a:uFill>
                  <a:solidFill>
                    <a:srgbClr val="7D7D7D"/>
                  </a:solidFill>
                </a:uFill>
                <a:latin typeface="Bahnschrift" panose="020B0502040204020203" pitchFamily="34" charset="0"/>
              </a:rPr>
              <a:t>data collection</a:t>
            </a:r>
            <a:br>
              <a:rPr lang="en-US" u="sng">
                <a:uFill>
                  <a:solidFill>
                    <a:srgbClr val="7D7D7D"/>
                  </a:solidFill>
                </a:uFill>
                <a:latin typeface="Bahnschrift" panose="020B0502040204020203" pitchFamily="34" charset="0"/>
              </a:rPr>
            </a:br>
            <a:endParaRPr lang="en-US" u="sng" dirty="0">
              <a:uFill>
                <a:solidFill>
                  <a:srgbClr val="7D7D7D"/>
                </a:solidFill>
              </a:uFill>
            </a:endParaRPr>
          </a:p>
        </p:txBody>
      </p:sp>
      <p:sp>
        <p:nvSpPr>
          <p:cNvPr id="3" name="object 4">
            <a:extLst>
              <a:ext uri="{FF2B5EF4-FFF2-40B4-BE49-F238E27FC236}">
                <a16:creationId xmlns:a16="http://schemas.microsoft.com/office/drawing/2014/main" id="{2D5C0C18-84E4-3E1E-A8E3-44288FB835AB}"/>
              </a:ext>
            </a:extLst>
          </p:cNvPr>
          <p:cNvSpPr txBox="1"/>
          <p:nvPr/>
        </p:nvSpPr>
        <p:spPr>
          <a:xfrm>
            <a:off x="1216025" y="1586573"/>
            <a:ext cx="9601200" cy="1066318"/>
          </a:xfrm>
          <a:prstGeom prst="rect">
            <a:avLst/>
          </a:prstGeom>
        </p:spPr>
        <p:txBody>
          <a:bodyPr vert="horz" wrap="square" lIns="0" tIns="100965" rIns="0" bIns="0" rtlCol="0">
            <a:spAutoFit/>
          </a:bodyPr>
          <a:lstStyle/>
          <a:p>
            <a:pPr marL="12700" algn="just">
              <a:lnSpc>
                <a:spcPct val="100000"/>
              </a:lnSpc>
              <a:spcBef>
                <a:spcPts val="795"/>
              </a:spcBef>
              <a:tabLst>
                <a:tab pos="240665" algn="l"/>
                <a:tab pos="241300" algn="l"/>
              </a:tabLst>
            </a:pP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 </a:t>
            </a:r>
            <a:r>
              <a:rPr lang="en-US" sz="2800" u="sng" spc="-30" dirty="0" err="1">
                <a:solidFill>
                  <a:schemeClr val="accent2">
                    <a:lumMod val="40000"/>
                    <a:lumOff val="60000"/>
                  </a:schemeClr>
                </a:solidFill>
                <a:latin typeface="Courier New" panose="02070309020205020404" pitchFamily="49" charset="0"/>
                <a:cs typeface="Courier New" panose="02070309020205020404" pitchFamily="49" charset="0"/>
              </a:rPr>
              <a:t>Webscraping</a:t>
            </a:r>
            <a:r>
              <a:rPr lang="en-US" sz="2800" u="sng" spc="-30" dirty="0">
                <a:solidFill>
                  <a:schemeClr val="accent2">
                    <a:lumMod val="40000"/>
                    <a:lumOff val="60000"/>
                  </a:schemeClr>
                </a:solidFill>
                <a:latin typeface="Courier New" panose="02070309020205020404" pitchFamily="49" charset="0"/>
                <a:cs typeface="Courier New" panose="02070309020205020404" pitchFamily="49" charset="0"/>
              </a:rPr>
              <a:t> from data in Wikipedia:</a:t>
            </a:r>
          </a:p>
          <a:p>
            <a:pPr marL="12700" algn="just">
              <a:lnSpc>
                <a:spcPct val="100000"/>
              </a:lnSpc>
              <a:spcBef>
                <a:spcPts val="795"/>
              </a:spcBef>
              <a:tabLst>
                <a:tab pos="240665" algn="l"/>
                <a:tab pos="241300" algn="l"/>
              </a:tabLst>
            </a:pPr>
            <a:r>
              <a:rPr lang="en-US" sz="2800" spc="-30" dirty="0">
                <a:solidFill>
                  <a:schemeClr val="accent2">
                    <a:lumMod val="40000"/>
                    <a:lumOff val="60000"/>
                  </a:schemeClr>
                </a:solidFill>
                <a:latin typeface="Courier New" panose="02070309020205020404" pitchFamily="49" charset="0"/>
                <a:cs typeface="Courier New" panose="02070309020205020404" pitchFamily="49" charset="0"/>
              </a:rPr>
              <a:t>			</a:t>
            </a:r>
            <a:endParaRPr lang="en-US" sz="20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58" name="object 4">
            <a:extLst>
              <a:ext uri="{FF2B5EF4-FFF2-40B4-BE49-F238E27FC236}">
                <a16:creationId xmlns:a16="http://schemas.microsoft.com/office/drawing/2014/main" id="{A7AF35DF-E6F8-150F-91DB-A0C0AB3FF655}"/>
              </a:ext>
            </a:extLst>
          </p:cNvPr>
          <p:cNvSpPr txBox="1"/>
          <p:nvPr/>
        </p:nvSpPr>
        <p:spPr>
          <a:xfrm>
            <a:off x="1723642" y="2543538"/>
            <a:ext cx="1414189" cy="1086836"/>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Request data from Wiki page URL</a:t>
            </a:r>
          </a:p>
        </p:txBody>
      </p:sp>
      <p:cxnSp>
        <p:nvCxnSpPr>
          <p:cNvPr id="60" name="Straight Arrow Connector 59">
            <a:extLst>
              <a:ext uri="{FF2B5EF4-FFF2-40B4-BE49-F238E27FC236}">
                <a16:creationId xmlns:a16="http://schemas.microsoft.com/office/drawing/2014/main" id="{3CE24D0E-234F-B719-8231-642BFA8031DA}"/>
              </a:ext>
            </a:extLst>
          </p:cNvPr>
          <p:cNvCxnSpPr>
            <a:cxnSpLocks/>
            <a:stCxn id="58" idx="3"/>
          </p:cNvCxnSpPr>
          <p:nvPr/>
        </p:nvCxnSpPr>
        <p:spPr>
          <a:xfrm>
            <a:off x="3137831" y="3086956"/>
            <a:ext cx="402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bject 4">
            <a:extLst>
              <a:ext uri="{FF2B5EF4-FFF2-40B4-BE49-F238E27FC236}">
                <a16:creationId xmlns:a16="http://schemas.microsoft.com/office/drawing/2014/main" id="{43B2B763-F802-9041-66B1-7019A1821FEE}"/>
              </a:ext>
            </a:extLst>
          </p:cNvPr>
          <p:cNvSpPr txBox="1"/>
          <p:nvPr/>
        </p:nvSpPr>
        <p:spPr>
          <a:xfrm>
            <a:off x="3609209" y="2515455"/>
            <a:ext cx="1686363" cy="1086836"/>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create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BeautifulSoup</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object from data</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63" name="Straight Arrow Connector 62">
            <a:extLst>
              <a:ext uri="{FF2B5EF4-FFF2-40B4-BE49-F238E27FC236}">
                <a16:creationId xmlns:a16="http://schemas.microsoft.com/office/drawing/2014/main" id="{60D87B94-DFCE-A093-A51B-1E4C0B7FB76C}"/>
              </a:ext>
            </a:extLst>
          </p:cNvPr>
          <p:cNvCxnSpPr>
            <a:cxnSpLocks/>
          </p:cNvCxnSpPr>
          <p:nvPr/>
        </p:nvCxnSpPr>
        <p:spPr>
          <a:xfrm>
            <a:off x="5295572" y="3064002"/>
            <a:ext cx="496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bject 4">
            <a:extLst>
              <a:ext uri="{FF2B5EF4-FFF2-40B4-BE49-F238E27FC236}">
                <a16:creationId xmlns:a16="http://schemas.microsoft.com/office/drawing/2014/main" id="{B3A5D564-1F22-B03B-BC12-2FCE709266E7}"/>
              </a:ext>
            </a:extLst>
          </p:cNvPr>
          <p:cNvSpPr txBox="1"/>
          <p:nvPr/>
        </p:nvSpPr>
        <p:spPr>
          <a:xfrm>
            <a:off x="5825797" y="2698362"/>
            <a:ext cx="1942334"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extract column/ variable names from HTML header</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67" name="object 4">
            <a:extLst>
              <a:ext uri="{FF2B5EF4-FFF2-40B4-BE49-F238E27FC236}">
                <a16:creationId xmlns:a16="http://schemas.microsoft.com/office/drawing/2014/main" id="{5A03BCB8-C15E-8CDB-E428-1B0B247339AF}"/>
              </a:ext>
            </a:extLst>
          </p:cNvPr>
          <p:cNvSpPr txBox="1"/>
          <p:nvPr/>
        </p:nvSpPr>
        <p:spPr>
          <a:xfrm>
            <a:off x="8415830" y="2588385"/>
            <a:ext cx="2099770" cy="594393"/>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parsing HTML Table</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68" name="Straight Arrow Connector 67">
            <a:extLst>
              <a:ext uri="{FF2B5EF4-FFF2-40B4-BE49-F238E27FC236}">
                <a16:creationId xmlns:a16="http://schemas.microsoft.com/office/drawing/2014/main" id="{23D2E687-A942-186E-2796-5B74B38C8ADB}"/>
              </a:ext>
            </a:extLst>
          </p:cNvPr>
          <p:cNvCxnSpPr>
            <a:cxnSpLocks/>
          </p:cNvCxnSpPr>
          <p:nvPr/>
        </p:nvCxnSpPr>
        <p:spPr>
          <a:xfrm>
            <a:off x="7768131" y="3008691"/>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bject 4">
            <a:extLst>
              <a:ext uri="{FF2B5EF4-FFF2-40B4-BE49-F238E27FC236}">
                <a16:creationId xmlns:a16="http://schemas.microsoft.com/office/drawing/2014/main" id="{098C2F44-99A3-BF2D-BC22-0CD23391EC62}"/>
              </a:ext>
            </a:extLst>
          </p:cNvPr>
          <p:cNvSpPr txBox="1"/>
          <p:nvPr/>
        </p:nvSpPr>
        <p:spPr>
          <a:xfrm>
            <a:off x="5668361" y="4044240"/>
            <a:ext cx="2099770"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create </a:t>
            </a:r>
            <a:r>
              <a:rPr lang="en-US" sz="1600" spc="-30" dirty="0" err="1">
                <a:solidFill>
                  <a:schemeClr val="accent2">
                    <a:lumMod val="40000"/>
                    <a:lumOff val="60000"/>
                  </a:schemeClr>
                </a:solidFill>
                <a:latin typeface="Courier New" panose="02070309020205020404" pitchFamily="49" charset="0"/>
                <a:cs typeface="Courier New" panose="02070309020205020404" pitchFamily="49" charset="0"/>
              </a:rPr>
              <a:t>DataFrame</a:t>
            </a: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 from the dictionary</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71" name="object 4">
            <a:extLst>
              <a:ext uri="{FF2B5EF4-FFF2-40B4-BE49-F238E27FC236}">
                <a16:creationId xmlns:a16="http://schemas.microsoft.com/office/drawing/2014/main" id="{5529AC02-D54B-FCAF-C38F-7876375BCFF7}"/>
              </a:ext>
            </a:extLst>
          </p:cNvPr>
          <p:cNvSpPr txBox="1"/>
          <p:nvPr/>
        </p:nvSpPr>
        <p:spPr>
          <a:xfrm>
            <a:off x="8415829" y="4044241"/>
            <a:ext cx="2099769" cy="840615"/>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from parsed records put into dictionary</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cxnSp>
        <p:nvCxnSpPr>
          <p:cNvPr id="72" name="Straight Arrow Connector 71">
            <a:extLst>
              <a:ext uri="{FF2B5EF4-FFF2-40B4-BE49-F238E27FC236}">
                <a16:creationId xmlns:a16="http://schemas.microsoft.com/office/drawing/2014/main" id="{C1CEAE92-0EA4-BA59-7774-84C52A3EAE5B}"/>
              </a:ext>
            </a:extLst>
          </p:cNvPr>
          <p:cNvCxnSpPr>
            <a:cxnSpLocks/>
            <a:stCxn id="67" idx="2"/>
            <a:endCxn id="71" idx="0"/>
          </p:cNvCxnSpPr>
          <p:nvPr/>
        </p:nvCxnSpPr>
        <p:spPr>
          <a:xfrm flipH="1">
            <a:off x="9465714" y="3182778"/>
            <a:ext cx="1" cy="86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CFF1258-6A90-AA4F-8C76-E589F8459778}"/>
              </a:ext>
            </a:extLst>
          </p:cNvPr>
          <p:cNvCxnSpPr>
            <a:cxnSpLocks/>
          </p:cNvCxnSpPr>
          <p:nvPr/>
        </p:nvCxnSpPr>
        <p:spPr>
          <a:xfrm flipH="1">
            <a:off x="7806229" y="4464548"/>
            <a:ext cx="609600" cy="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AABBF8-F4DE-FAF2-5ADD-303F4C7B3C61}"/>
              </a:ext>
            </a:extLst>
          </p:cNvPr>
          <p:cNvCxnSpPr>
            <a:cxnSpLocks/>
          </p:cNvCxnSpPr>
          <p:nvPr/>
        </p:nvCxnSpPr>
        <p:spPr>
          <a:xfrm flipH="1">
            <a:off x="5097902" y="4456664"/>
            <a:ext cx="570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bject 4">
            <a:extLst>
              <a:ext uri="{FF2B5EF4-FFF2-40B4-BE49-F238E27FC236}">
                <a16:creationId xmlns:a16="http://schemas.microsoft.com/office/drawing/2014/main" id="{91D6D034-EF82-D1E2-F5A3-ECFAEB5A74A2}"/>
              </a:ext>
            </a:extLst>
          </p:cNvPr>
          <p:cNvSpPr txBox="1"/>
          <p:nvPr/>
        </p:nvSpPr>
        <p:spPr>
          <a:xfrm>
            <a:off x="2960034" y="4161551"/>
            <a:ext cx="2099770" cy="594393"/>
          </a:xfrm>
          <a:prstGeom prst="rect">
            <a:avLst/>
          </a:prstGeom>
          <a:solidFill>
            <a:schemeClr val="accent4">
              <a:lumMod val="50000"/>
            </a:schemeClr>
          </a:solidFill>
        </p:spPr>
        <p:txBody>
          <a:bodyPr vert="horz" wrap="square" lIns="0" tIns="100965" rIns="0" bIns="0" rtlCol="0">
            <a:spAutoFit/>
          </a:bodyPr>
          <a:lstStyle/>
          <a:p>
            <a:pPr marL="12700" algn="ctr">
              <a:lnSpc>
                <a:spcPct val="100000"/>
              </a:lnSpc>
              <a:spcBef>
                <a:spcPts val="795"/>
              </a:spcBef>
              <a:tabLst>
                <a:tab pos="240665" algn="l"/>
                <a:tab pos="241300" algn="l"/>
              </a:tabLst>
            </a:pPr>
            <a:r>
              <a:rPr lang="en-US" sz="1600" spc="-30" dirty="0">
                <a:solidFill>
                  <a:schemeClr val="accent2">
                    <a:lumMod val="40000"/>
                    <a:lumOff val="60000"/>
                  </a:schemeClr>
                </a:solidFill>
                <a:latin typeface="Courier New" panose="02070309020205020404" pitchFamily="49" charset="0"/>
                <a:cs typeface="Courier New" panose="02070309020205020404" pitchFamily="49" charset="0"/>
              </a:rPr>
              <a:t>export data to a csv file</a:t>
            </a:r>
            <a:endParaRPr lang="en-US" sz="1400" spc="-30" dirty="0">
              <a:solidFill>
                <a:schemeClr val="accent2">
                  <a:lumMod val="40000"/>
                  <a:lumOff val="60000"/>
                </a:schemeClr>
              </a:solidFill>
              <a:latin typeface="Courier New" panose="02070309020205020404" pitchFamily="49" charset="0"/>
              <a:cs typeface="Courier New" panose="02070309020205020404" pitchFamily="49" charset="0"/>
            </a:endParaRPr>
          </a:p>
        </p:txBody>
      </p:sp>
      <p:sp>
        <p:nvSpPr>
          <p:cNvPr id="4" name="object 5">
            <a:extLst>
              <a:ext uri="{FF2B5EF4-FFF2-40B4-BE49-F238E27FC236}">
                <a16:creationId xmlns:a16="http://schemas.microsoft.com/office/drawing/2014/main" id="{A6A55509-5ED4-CBF5-D0B8-E01D7F6C03DC}"/>
              </a:ext>
            </a:extLst>
          </p:cNvPr>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9</a:t>
            </a:fld>
            <a:endParaRPr sz="1050" dirty="0">
              <a:latin typeface="Carlito"/>
              <a:cs typeface="Carlito"/>
            </a:endParaRPr>
          </a:p>
        </p:txBody>
      </p:sp>
    </p:spTree>
    <p:extLst>
      <p:ext uri="{BB962C8B-B14F-4D97-AF65-F5344CB8AC3E}">
        <p14:creationId xmlns:p14="http://schemas.microsoft.com/office/powerpoint/2010/main" val="2338691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{B505A7F3-ECEF-5F4E-AF66-BBC851F264D5}tf10001058</Template>
  <TotalTime>667</TotalTime>
  <Words>3973</Words>
  <Application>Microsoft Macintosh PowerPoint</Application>
  <PresentationFormat>Widescreen</PresentationFormat>
  <Paragraphs>409</Paragraphs>
  <Slides>52</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Bahnschrift</vt:lpstr>
      <vt:lpstr>Bahnschrift Light SemiCondensed</vt:lpstr>
      <vt:lpstr>Calibri</vt:lpstr>
      <vt:lpstr>Calibri Light</vt:lpstr>
      <vt:lpstr>Carlito</vt:lpstr>
      <vt:lpstr>Courier New</vt:lpstr>
      <vt:lpstr>Celestial</vt:lpstr>
      <vt:lpstr>PowerPoint Presentation</vt:lpstr>
      <vt:lpstr>Outline of the presentation </vt:lpstr>
      <vt:lpstr>Executive summary</vt:lpstr>
      <vt:lpstr>introduction</vt:lpstr>
      <vt:lpstr>PowerPoint Presentation</vt:lpstr>
      <vt:lpstr>METHODOLOGY </vt:lpstr>
      <vt:lpstr>data collection </vt:lpstr>
      <vt:lpstr>PowerPoint Presentation</vt:lpstr>
      <vt:lpstr>PowerPoint Presentation</vt:lpstr>
      <vt:lpstr>data WRANGLING </vt:lpstr>
      <vt:lpstr>eda with data visualization </vt:lpstr>
      <vt:lpstr>eda with SQL </vt:lpstr>
      <vt:lpstr>interactive visual map with folium </vt:lpstr>
      <vt:lpstr>dashboard with plotly dash </vt:lpstr>
      <vt:lpstr>PowerPoint Presentation</vt:lpstr>
      <vt:lpstr>PowerPoint Presentation</vt:lpstr>
      <vt:lpstr>EDA with visualization results </vt:lpstr>
      <vt:lpstr>EDA with visualization results </vt:lpstr>
      <vt:lpstr>EDA with visualization results </vt:lpstr>
      <vt:lpstr>EDA with visualization results </vt:lpstr>
      <vt:lpstr>EDA with visualization results </vt:lpstr>
      <vt:lpstr>EDA with visualization results </vt:lpstr>
      <vt:lpstr>EDA with visualization results </vt:lpstr>
      <vt:lpstr>EDA with visualization results </vt:lpstr>
      <vt:lpstr>EDA with SQL results </vt:lpstr>
      <vt:lpstr>EDA with sql results </vt:lpstr>
      <vt:lpstr>EDA with sql results </vt:lpstr>
      <vt:lpstr>EDA with sql results </vt:lpstr>
      <vt:lpstr>EDA with sql results </vt:lpstr>
      <vt:lpstr>EDA with sql results </vt:lpstr>
      <vt:lpstr>EDA with sql results </vt:lpstr>
      <vt:lpstr>EDA with sql results </vt:lpstr>
      <vt:lpstr>EDA with sql results </vt:lpstr>
      <vt:lpstr>EDA with sql results </vt:lpstr>
      <vt:lpstr>EDA with sql results </vt:lpstr>
      <vt:lpstr>INTERACTIVE MAP WITH FOLIUM RESULTS </vt:lpstr>
      <vt:lpstr>INTERACTIVE MAP WITH FOLIUM RESULTS </vt:lpstr>
      <vt:lpstr>INTERACTIVE MAP WITH FOLIUM RESULTS </vt:lpstr>
      <vt:lpstr>INTERACTIVE MAP WITH FOLIUM RESULTS </vt:lpstr>
      <vt:lpstr>PLOTLY DASH DASHBOARD RESULTS </vt:lpstr>
      <vt:lpstr>PLOTLY DASH DASHBOARD RESULTS </vt:lpstr>
      <vt:lpstr>PLOTLY DASH DASHBOARD RESULTS </vt:lpstr>
      <vt:lpstr>PLOTLY DASH DASHBOARD RESULTS </vt:lpstr>
      <vt:lpstr>PLOTLY DASH DASHBOARD RESULTS </vt:lpstr>
      <vt:lpstr>PREDICTIVE ANALYSIS RESULTS </vt:lpstr>
      <vt:lpstr>PREDICTIVE ANALYSIS RESULTS </vt:lpstr>
      <vt:lpstr>PREDICTIVE ANALYSIS RESULTS </vt:lpstr>
      <vt:lpstr>PREDICTIVE ANALYSIS RESULTS </vt:lpstr>
      <vt:lpstr>PREDICTIVE ANALYSIS RESULTS </vt:lpstr>
      <vt:lpstr>PREDICTIVE ANALYSIS RESULTS </vt:lpstr>
      <vt:lpstr>Conclusion</vt:lpstr>
      <vt:lpstr>Acknowledgement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AppliedDataScienceCapstoneProject</dc:title>
  <dc:subject/>
  <dc:creator>Juan Juan</dc:creator>
  <cp:keywords/>
  <dc:description/>
  <cp:lastModifiedBy>Juan Juan</cp:lastModifiedBy>
  <cp:revision>11</cp:revision>
  <dcterms:created xsi:type="dcterms:W3CDTF">2021-08-26T16:53:12Z</dcterms:created>
  <dcterms:modified xsi:type="dcterms:W3CDTF">2024-01-16T02:57:32Z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2021-08-25T10:00:00Z</vt:filetime>
  </property>
  <property fmtid="{D5CDD505-2E9C-101B-9397-08002B2CF9AE}" pid="3" name="Creator">
    <vt:lpwstr>Microsoft® PowerPoint® 2016</vt:lpwstr>
  </property>
  <property fmtid="{D5CDD505-2E9C-101B-9397-08002B2CF9AE}" pid="4" name="LastSaved">
    <vt:filetime>2021-08-25T10:00:00Z</vt:filetime>
  </property>
</Properties>
</file>